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52"/>
  </p:notesMasterIdLst>
  <p:sldIdLst>
    <p:sldId id="256" r:id="rId2"/>
    <p:sldId id="305" r:id="rId3"/>
    <p:sldId id="257" r:id="rId4"/>
    <p:sldId id="267" r:id="rId5"/>
    <p:sldId id="299" r:id="rId6"/>
    <p:sldId id="298" r:id="rId7"/>
    <p:sldId id="269" r:id="rId8"/>
    <p:sldId id="302" r:id="rId9"/>
    <p:sldId id="303" r:id="rId10"/>
    <p:sldId id="270" r:id="rId11"/>
    <p:sldId id="268" r:id="rId12"/>
    <p:sldId id="315" r:id="rId13"/>
    <p:sldId id="304" r:id="rId14"/>
    <p:sldId id="271" r:id="rId15"/>
    <p:sldId id="272" r:id="rId16"/>
    <p:sldId id="273" r:id="rId17"/>
    <p:sldId id="274" r:id="rId18"/>
    <p:sldId id="275" r:id="rId19"/>
    <p:sldId id="292" r:id="rId20"/>
    <p:sldId id="316" r:id="rId21"/>
    <p:sldId id="291" r:id="rId22"/>
    <p:sldId id="301" r:id="rId23"/>
    <p:sldId id="297" r:id="rId24"/>
    <p:sldId id="296" r:id="rId25"/>
    <p:sldId id="307" r:id="rId26"/>
    <p:sldId id="277" r:id="rId27"/>
    <p:sldId id="295" r:id="rId28"/>
    <p:sldId id="278" r:id="rId29"/>
    <p:sldId id="300" r:id="rId30"/>
    <p:sldId id="281" r:id="rId31"/>
    <p:sldId id="306" r:id="rId32"/>
    <p:sldId id="309" r:id="rId33"/>
    <p:sldId id="310" r:id="rId34"/>
    <p:sldId id="311" r:id="rId35"/>
    <p:sldId id="282" r:id="rId36"/>
    <p:sldId id="284" r:id="rId37"/>
    <p:sldId id="285" r:id="rId38"/>
    <p:sldId id="318" r:id="rId39"/>
    <p:sldId id="312" r:id="rId40"/>
    <p:sldId id="313" r:id="rId41"/>
    <p:sldId id="314" r:id="rId42"/>
    <p:sldId id="286" r:id="rId43"/>
    <p:sldId id="287" r:id="rId44"/>
    <p:sldId id="288" r:id="rId45"/>
    <p:sldId id="289" r:id="rId46"/>
    <p:sldId id="293" r:id="rId47"/>
    <p:sldId id="290" r:id="rId48"/>
    <p:sldId id="294" r:id="rId49"/>
    <p:sldId id="317" r:id="rId50"/>
    <p:sldId id="266"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66" autoAdjust="0"/>
    <p:restoredTop sz="78403" autoAdjust="0"/>
  </p:normalViewPr>
  <p:slideViewPr>
    <p:cSldViewPr>
      <p:cViewPr varScale="1">
        <p:scale>
          <a:sx n="58" d="100"/>
          <a:sy n="58" d="100"/>
        </p:scale>
        <p:origin x="1986" y="60"/>
      </p:cViewPr>
      <p:guideLst>
        <p:guide orient="horz" pos="2160"/>
        <p:guide pos="2880"/>
      </p:guideLst>
    </p:cSldViewPr>
  </p:slideViewPr>
  <p:notesTextViewPr>
    <p:cViewPr>
      <p:scale>
        <a:sx n="1" d="1"/>
        <a:sy n="1" d="1"/>
      </p:scale>
      <p:origin x="0" y="0"/>
    </p:cViewPr>
  </p:notesTextViewPr>
  <p:sorterViewPr>
    <p:cViewPr>
      <p:scale>
        <a:sx n="100" d="100"/>
        <a:sy n="100" d="100"/>
      </p:scale>
      <p:origin x="0" y="444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57954B-40B5-4C8E-ACCC-D97958B122F7}" type="datetimeFigureOut">
              <a:rPr lang="en-US" smtClean="0"/>
              <a:t>8/11/2019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E60112-2B27-4C59-A46B-CC841BA6ED63}" type="slidenum">
              <a:rPr lang="en-US" smtClean="0"/>
              <a:t>‹#›</a:t>
            </a:fld>
            <a:endParaRPr lang="en-US"/>
          </a:p>
        </p:txBody>
      </p:sp>
    </p:spTree>
    <p:extLst>
      <p:ext uri="{BB962C8B-B14F-4D97-AF65-F5344CB8AC3E}">
        <p14:creationId xmlns:p14="http://schemas.microsoft.com/office/powerpoint/2010/main" val="3258872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qz.com/741078/a-company-that-doesnt-really-make-chips-dethroned-intel-with-super-savvy-business-move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rarecomponents.com/store/1802"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60112-2B27-4C59-A46B-CC841BA6ED63}" type="slidenum">
              <a:rPr lang="en-US" smtClean="0"/>
              <a:t>1</a:t>
            </a:fld>
            <a:endParaRPr lang="en-US"/>
          </a:p>
        </p:txBody>
      </p:sp>
    </p:spTree>
    <p:extLst>
      <p:ext uri="{BB962C8B-B14F-4D97-AF65-F5344CB8AC3E}">
        <p14:creationId xmlns:p14="http://schemas.microsoft.com/office/powerpoint/2010/main" val="172060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https://www.quora.com/What-exactly-is-a-compiler-tool-chain</a:t>
            </a:r>
            <a:endParaRPr lang="en-US" dirty="0"/>
          </a:p>
        </p:txBody>
      </p:sp>
      <p:sp>
        <p:nvSpPr>
          <p:cNvPr id="4" name="Slide Number Placeholder 3"/>
          <p:cNvSpPr>
            <a:spLocks noGrp="1"/>
          </p:cNvSpPr>
          <p:nvPr>
            <p:ph type="sldNum" sz="quarter" idx="10"/>
          </p:nvPr>
        </p:nvSpPr>
        <p:spPr/>
        <p:txBody>
          <a:bodyPr/>
          <a:lstStyle/>
          <a:p>
            <a:fld id="{A0E60112-2B27-4C59-A46B-CC841BA6ED63}" type="slidenum">
              <a:rPr lang="en-US" smtClean="0"/>
              <a:t>2</a:t>
            </a:fld>
            <a:endParaRPr lang="en-US"/>
          </a:p>
        </p:txBody>
      </p:sp>
    </p:spTree>
    <p:extLst>
      <p:ext uri="{BB962C8B-B14F-4D97-AF65-F5344CB8AC3E}">
        <p14:creationId xmlns:p14="http://schemas.microsoft.com/office/powerpoint/2010/main" val="2217650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types of</a:t>
            </a:r>
            <a:r>
              <a:rPr lang="en-US" baseline="0" dirty="0" smtClean="0"/>
              <a:t> fees: upfront fee (</a:t>
            </a:r>
            <a:r>
              <a:rPr lang="en-US" baseline="0" dirty="0" err="1" smtClean="0"/>
              <a:t>trả</a:t>
            </a:r>
            <a:r>
              <a:rPr lang="en-US" baseline="0" dirty="0" smtClean="0"/>
              <a:t> </a:t>
            </a:r>
            <a:r>
              <a:rPr lang="en-US" baseline="0" dirty="0" err="1" smtClean="0"/>
              <a:t>trực</a:t>
            </a:r>
            <a:r>
              <a:rPr lang="en-US" baseline="0" dirty="0" smtClean="0"/>
              <a:t> </a:t>
            </a:r>
            <a:r>
              <a:rPr lang="en-US" baseline="0" dirty="0" err="1" smtClean="0"/>
              <a:t>tiếp</a:t>
            </a:r>
            <a:r>
              <a:rPr lang="en-US" baseline="0" dirty="0" smtClean="0"/>
              <a:t>) </a:t>
            </a:r>
            <a:r>
              <a:rPr lang="en-US" baseline="0" dirty="0" err="1" smtClean="0"/>
              <a:t>và</a:t>
            </a:r>
            <a:r>
              <a:rPr lang="en-US" baseline="0" dirty="0" smtClean="0"/>
              <a:t> royalty fee (</a:t>
            </a:r>
            <a:r>
              <a:rPr lang="en-US" baseline="0" dirty="0" err="1" smtClean="0"/>
              <a:t>phí</a:t>
            </a:r>
            <a:r>
              <a:rPr lang="en-US" baseline="0" dirty="0" smtClean="0"/>
              <a:t> </a:t>
            </a:r>
            <a:r>
              <a:rPr lang="en-US" baseline="0" dirty="0" err="1" smtClean="0"/>
              <a:t>nhượng</a:t>
            </a:r>
            <a:r>
              <a:rPr lang="en-US" baseline="0" dirty="0" smtClean="0"/>
              <a:t> </a:t>
            </a:r>
            <a:r>
              <a:rPr lang="en-US" baseline="0" dirty="0" err="1" smtClean="0"/>
              <a:t>quyền</a:t>
            </a:r>
            <a:r>
              <a:rPr lang="en-US" baseline="0" dirty="0" smtClean="0"/>
              <a:t> – </a:t>
            </a:r>
            <a:r>
              <a:rPr lang="en-US" baseline="0" dirty="0" err="1" smtClean="0"/>
              <a:t>trả</a:t>
            </a:r>
            <a:r>
              <a:rPr lang="en-US" baseline="0" dirty="0" smtClean="0"/>
              <a:t> </a:t>
            </a:r>
            <a:r>
              <a:rPr lang="en-US" baseline="0" dirty="0" err="1" smtClean="0"/>
              <a:t>theo</a:t>
            </a:r>
            <a:r>
              <a:rPr lang="en-US" baseline="0" dirty="0" smtClean="0"/>
              <a:t> chip </a:t>
            </a:r>
            <a:r>
              <a:rPr lang="en-US" baseline="0" dirty="0" err="1" smtClean="0"/>
              <a:t>bán</a:t>
            </a:r>
            <a:r>
              <a:rPr lang="en-US" baseline="0" dirty="0" smtClean="0"/>
              <a:t> </a:t>
            </a:r>
            <a:r>
              <a:rPr lang="en-US" baseline="0" dirty="0" err="1" smtClean="0"/>
              <a:t>ra</a:t>
            </a:r>
            <a:r>
              <a:rPr lang="en-US" baseline="0" dirty="0" smtClean="0"/>
              <a:t>)</a:t>
            </a:r>
          </a:p>
          <a:p>
            <a:r>
              <a:rPr lang="en-US" dirty="0" smtClean="0"/>
              <a:t>ARM</a:t>
            </a:r>
            <a:r>
              <a:rPr lang="en-US" baseline="0" dirty="0" smtClean="0"/>
              <a:t> design IP: ISA, microprocessor, graphics, interconnects </a:t>
            </a:r>
          </a:p>
          <a:p>
            <a:r>
              <a:rPr lang="en-US" baseline="0" dirty="0" smtClean="0"/>
              <a:t>Microprocessor license: RTL level design of cortex processor</a:t>
            </a:r>
          </a:p>
          <a:p>
            <a:r>
              <a:rPr lang="en-US" baseline="0" dirty="0" smtClean="0"/>
              <a:t>Architecture license and develop their own microarchitectures based on ARM’s ISA</a:t>
            </a:r>
          </a:p>
          <a:p>
            <a:r>
              <a:rPr lang="en-US" smtClean="0">
                <a:hlinkClick r:id="rId3"/>
              </a:rPr>
              <a:t>https://qz.com/741078/a-company-that-doesnt-really-make-chips-dethroned-intel-with-super-savvy-business-moves/</a:t>
            </a:r>
            <a:endParaRPr lang="en-US" smtClean="0"/>
          </a:p>
          <a:p>
            <a:endParaRPr lang="en-US" dirty="0"/>
          </a:p>
        </p:txBody>
      </p:sp>
      <p:sp>
        <p:nvSpPr>
          <p:cNvPr id="4" name="Slide Number Placeholder 3"/>
          <p:cNvSpPr>
            <a:spLocks noGrp="1"/>
          </p:cNvSpPr>
          <p:nvPr>
            <p:ph type="sldNum" sz="quarter" idx="10"/>
          </p:nvPr>
        </p:nvSpPr>
        <p:spPr/>
        <p:txBody>
          <a:bodyPr/>
          <a:lstStyle/>
          <a:p>
            <a:fld id="{A0E60112-2B27-4C59-A46B-CC841BA6ED63}" type="slidenum">
              <a:rPr lang="en-US" smtClean="0"/>
              <a:t>4</a:t>
            </a:fld>
            <a:endParaRPr lang="en-US"/>
          </a:p>
        </p:txBody>
      </p:sp>
    </p:spTree>
    <p:extLst>
      <p:ext uri="{BB962C8B-B14F-4D97-AF65-F5344CB8AC3E}">
        <p14:creationId xmlns:p14="http://schemas.microsoft.com/office/powerpoint/2010/main" val="1537124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https://stackoverflow.com/questions/1584617/simulator-or-emulator-what-is-the-difference</a:t>
            </a:r>
            <a:endParaRPr lang="en-US" dirty="0"/>
          </a:p>
        </p:txBody>
      </p:sp>
      <p:sp>
        <p:nvSpPr>
          <p:cNvPr id="4" name="Slide Number Placeholder 3"/>
          <p:cNvSpPr>
            <a:spLocks noGrp="1"/>
          </p:cNvSpPr>
          <p:nvPr>
            <p:ph type="sldNum" sz="quarter" idx="10"/>
          </p:nvPr>
        </p:nvSpPr>
        <p:spPr/>
        <p:txBody>
          <a:bodyPr/>
          <a:lstStyle/>
          <a:p>
            <a:fld id="{A0E60112-2B27-4C59-A46B-CC841BA6ED63}" type="slidenum">
              <a:rPr lang="en-US" smtClean="0"/>
              <a:t>9</a:t>
            </a:fld>
            <a:endParaRPr lang="en-US"/>
          </a:p>
        </p:txBody>
      </p:sp>
    </p:spTree>
    <p:extLst>
      <p:ext uri="{BB962C8B-B14F-4D97-AF65-F5344CB8AC3E}">
        <p14:creationId xmlns:p14="http://schemas.microsoft.com/office/powerpoint/2010/main" val="1990192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Enhancements to a basic RISC architecture enable Arm processors to achieve a good balance of high performance, small code size, low power consumption and small silicon area</a:t>
            </a:r>
          </a:p>
          <a:p>
            <a:r>
              <a:rPr lang="en-US" dirty="0" smtClean="0"/>
              <a:t>The M series ARM CPU's have a small instruction set, often no floating point unit, no memory management, no cache. They are optimized for low cost rather than high performance. They are generally combined with FLASH, RAM and peripherals into a micro-controller chip. The are mostly used to control hardware, and programmed either bare metal (without libraries) or with liked some libraries that could provide OS-like features. ARM likes to see these CPUs as 8-bit and 16-bit micro-controller killers.</a:t>
            </a:r>
          </a:p>
          <a:p>
            <a:r>
              <a:rPr lang="en-US" dirty="0" smtClean="0"/>
              <a:t>The A series ARM CPU's have a larger instruction set (of which the M instruction set is a small subset), and they often (always?) have a floating point unit, memory management unit, and cache(s). They are optimized for high performance rather than low cost (bust still optimized for high performance per unit of power). They are generally sold as </a:t>
            </a:r>
            <a:r>
              <a:rPr lang="en-US" dirty="0" err="1" smtClean="0"/>
              <a:t>mirco</a:t>
            </a:r>
            <a:r>
              <a:rPr lang="en-US" dirty="0" smtClean="0"/>
              <a:t>-processor (often combined with high-end peripherals like </a:t>
            </a:r>
            <a:r>
              <a:rPr lang="en-US" dirty="0" err="1" smtClean="0"/>
              <a:t>ethernet</a:t>
            </a:r>
            <a:r>
              <a:rPr lang="en-US" dirty="0" smtClean="0"/>
              <a:t>, video, mpeg decoder), intended to be combined with off-chip RAM and FLASH. The often run some OS, often Linux, with a separation between OS space and space for application programs. ARM likes to see these CPUs as THE choice for mobile phones and tablets (competing with the </a:t>
            </a:r>
            <a:r>
              <a:rPr lang="en-US" dirty="0" err="1" smtClean="0"/>
              <a:t>intel</a:t>
            </a:r>
            <a:r>
              <a:rPr lang="en-US" dirty="0" smtClean="0"/>
              <a:t> CPUs).</a:t>
            </a:r>
          </a:p>
          <a:p>
            <a:endParaRPr lang="en-US" dirty="0"/>
          </a:p>
        </p:txBody>
      </p:sp>
      <p:sp>
        <p:nvSpPr>
          <p:cNvPr id="4" name="Slide Number Placeholder 3"/>
          <p:cNvSpPr>
            <a:spLocks noGrp="1"/>
          </p:cNvSpPr>
          <p:nvPr>
            <p:ph type="sldNum" sz="quarter" idx="10"/>
          </p:nvPr>
        </p:nvSpPr>
        <p:spPr/>
        <p:txBody>
          <a:bodyPr/>
          <a:lstStyle/>
          <a:p>
            <a:fld id="{A0E60112-2B27-4C59-A46B-CC841BA6ED63}" type="slidenum">
              <a:rPr lang="en-US" smtClean="0"/>
              <a:t>11</a:t>
            </a:fld>
            <a:endParaRPr lang="en-US"/>
          </a:p>
        </p:txBody>
      </p:sp>
    </p:spTree>
    <p:extLst>
      <p:ext uri="{BB962C8B-B14F-4D97-AF65-F5344CB8AC3E}">
        <p14:creationId xmlns:p14="http://schemas.microsoft.com/office/powerpoint/2010/main" val="3991777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http://infocenter.arm.com/help/index.jsp?topic=/com.arm.doc.ddi0337e/CACCIFED.html</a:t>
            </a:r>
          </a:p>
          <a:p>
            <a:endParaRPr lang="en-US" dirty="0"/>
          </a:p>
        </p:txBody>
      </p:sp>
      <p:sp>
        <p:nvSpPr>
          <p:cNvPr id="4" name="Slide Number Placeholder 3"/>
          <p:cNvSpPr>
            <a:spLocks noGrp="1"/>
          </p:cNvSpPr>
          <p:nvPr>
            <p:ph type="sldNum" sz="quarter" idx="10"/>
          </p:nvPr>
        </p:nvSpPr>
        <p:spPr/>
        <p:txBody>
          <a:bodyPr/>
          <a:lstStyle/>
          <a:p>
            <a:fld id="{A0E60112-2B27-4C59-A46B-CC841BA6ED63}" type="slidenum">
              <a:rPr lang="en-US" smtClean="0"/>
              <a:t>17</a:t>
            </a:fld>
            <a:endParaRPr lang="en-US"/>
          </a:p>
        </p:txBody>
      </p:sp>
    </p:spTree>
    <p:extLst>
      <p:ext uri="{BB962C8B-B14F-4D97-AF65-F5344CB8AC3E}">
        <p14:creationId xmlns:p14="http://schemas.microsoft.com/office/powerpoint/2010/main" val="1002437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60112-2B27-4C59-A46B-CC841BA6ED63}" type="slidenum">
              <a:rPr lang="en-US" smtClean="0"/>
              <a:t>27</a:t>
            </a:fld>
            <a:endParaRPr lang="en-US"/>
          </a:p>
        </p:txBody>
      </p:sp>
    </p:spTree>
    <p:extLst>
      <p:ext uri="{BB962C8B-B14F-4D97-AF65-F5344CB8AC3E}">
        <p14:creationId xmlns:p14="http://schemas.microsoft.com/office/powerpoint/2010/main" val="3013104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https://spin.atomicobject.com/2013/02/08/bit-banding/</a:t>
            </a:r>
            <a:endParaRPr lang="en-US" dirty="0"/>
          </a:p>
        </p:txBody>
      </p:sp>
      <p:sp>
        <p:nvSpPr>
          <p:cNvPr id="4" name="Slide Number Placeholder 3"/>
          <p:cNvSpPr>
            <a:spLocks noGrp="1"/>
          </p:cNvSpPr>
          <p:nvPr>
            <p:ph type="sldNum" sz="quarter" idx="10"/>
          </p:nvPr>
        </p:nvSpPr>
        <p:spPr/>
        <p:txBody>
          <a:bodyPr/>
          <a:lstStyle/>
          <a:p>
            <a:fld id="{A0E60112-2B27-4C59-A46B-CC841BA6ED63}" type="slidenum">
              <a:rPr lang="en-US" smtClean="0"/>
              <a:t>29</a:t>
            </a:fld>
            <a:endParaRPr lang="en-US"/>
          </a:p>
        </p:txBody>
      </p:sp>
    </p:spTree>
    <p:extLst>
      <p:ext uri="{BB962C8B-B14F-4D97-AF65-F5344CB8AC3E}">
        <p14:creationId xmlns:p14="http://schemas.microsoft.com/office/powerpoint/2010/main" val="3093583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hlinkClick r:id="rId3"/>
              </a:rPr>
              <a:t>https://rarecomponents.com/store/1802</a:t>
            </a:r>
            <a:endParaRPr lang="en-US"/>
          </a:p>
        </p:txBody>
      </p:sp>
      <p:sp>
        <p:nvSpPr>
          <p:cNvPr id="4" name="Slide Number Placeholder 3"/>
          <p:cNvSpPr>
            <a:spLocks noGrp="1"/>
          </p:cNvSpPr>
          <p:nvPr>
            <p:ph type="sldNum" sz="quarter" idx="10"/>
          </p:nvPr>
        </p:nvSpPr>
        <p:spPr/>
        <p:txBody>
          <a:bodyPr/>
          <a:lstStyle/>
          <a:p>
            <a:fld id="{A0E60112-2B27-4C59-A46B-CC841BA6ED63}" type="slidenum">
              <a:rPr lang="en-US" smtClean="0"/>
              <a:t>49</a:t>
            </a:fld>
            <a:endParaRPr lang="en-US"/>
          </a:p>
        </p:txBody>
      </p:sp>
    </p:spTree>
    <p:extLst>
      <p:ext uri="{BB962C8B-B14F-4D97-AF65-F5344CB8AC3E}">
        <p14:creationId xmlns:p14="http://schemas.microsoft.com/office/powerpoint/2010/main" val="1924809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C00000"/>
                </a:solidFill>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BBC3A4-6062-444C-9A3D-90DBD381AB29}" type="datetime1">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11C21-2A17-4D34-B226-F1AC3F20DC1C}" type="slidenum">
              <a:rPr lang="en-US" smtClean="0"/>
              <a:t>‹#›</a:t>
            </a:fld>
            <a:endParaRPr lang="en-US"/>
          </a:p>
        </p:txBody>
      </p:sp>
    </p:spTree>
    <p:extLst>
      <p:ext uri="{BB962C8B-B14F-4D97-AF65-F5344CB8AC3E}">
        <p14:creationId xmlns:p14="http://schemas.microsoft.com/office/powerpoint/2010/main" val="2695008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8E0402-3587-4B91-88AC-AB72A3E3F0DF}" type="datetime1">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11C21-2A17-4D34-B226-F1AC3F20DC1C}" type="slidenum">
              <a:rPr lang="en-US" smtClean="0"/>
              <a:t>‹#›</a:t>
            </a:fld>
            <a:endParaRPr lang="en-US"/>
          </a:p>
        </p:txBody>
      </p:sp>
    </p:spTree>
    <p:extLst>
      <p:ext uri="{BB962C8B-B14F-4D97-AF65-F5344CB8AC3E}">
        <p14:creationId xmlns:p14="http://schemas.microsoft.com/office/powerpoint/2010/main" val="930594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0FEF31-3C1E-48AD-B531-90458E5AF9B8}" type="datetime1">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11C21-2A17-4D34-B226-F1AC3F20DC1C}" type="slidenum">
              <a:rPr lang="en-US" smtClean="0"/>
              <a:t>‹#›</a:t>
            </a:fld>
            <a:endParaRPr lang="en-US"/>
          </a:p>
        </p:txBody>
      </p:sp>
    </p:spTree>
    <p:extLst>
      <p:ext uri="{BB962C8B-B14F-4D97-AF65-F5344CB8AC3E}">
        <p14:creationId xmlns:p14="http://schemas.microsoft.com/office/powerpoint/2010/main" val="3582176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A0000"/>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521F58-A1F0-4E71-A5B0-9316075DBF4A}" type="datetime1">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2000" b="1"/>
            </a:lvl1pPr>
          </a:lstStyle>
          <a:p>
            <a:fld id="{4CC11C21-2A17-4D34-B226-F1AC3F20DC1C}" type="slidenum">
              <a:rPr lang="en-US" smtClean="0"/>
              <a:pPr/>
              <a:t>‹#›</a:t>
            </a:fld>
            <a:endParaRPr lang="en-US"/>
          </a:p>
        </p:txBody>
      </p:sp>
    </p:spTree>
    <p:extLst>
      <p:ext uri="{BB962C8B-B14F-4D97-AF65-F5344CB8AC3E}">
        <p14:creationId xmlns:p14="http://schemas.microsoft.com/office/powerpoint/2010/main" val="2644574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3B5746-51B6-48B2-A806-D68615B6BBCF}" type="datetime1">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11C21-2A17-4D34-B226-F1AC3F20DC1C}" type="slidenum">
              <a:rPr lang="en-US" smtClean="0"/>
              <a:t>‹#›</a:t>
            </a:fld>
            <a:endParaRPr lang="en-US"/>
          </a:p>
        </p:txBody>
      </p:sp>
    </p:spTree>
    <p:extLst>
      <p:ext uri="{BB962C8B-B14F-4D97-AF65-F5344CB8AC3E}">
        <p14:creationId xmlns:p14="http://schemas.microsoft.com/office/powerpoint/2010/main" val="3657358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82CC679-F026-448E-8E46-D2FFD0767E74}" type="datetime1">
              <a:rPr lang="en-US" smtClean="0"/>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11C21-2A17-4D34-B226-F1AC3F20DC1C}" type="slidenum">
              <a:rPr lang="en-US" smtClean="0"/>
              <a:t>‹#›</a:t>
            </a:fld>
            <a:endParaRPr lang="en-US"/>
          </a:p>
        </p:txBody>
      </p:sp>
    </p:spTree>
    <p:extLst>
      <p:ext uri="{BB962C8B-B14F-4D97-AF65-F5344CB8AC3E}">
        <p14:creationId xmlns:p14="http://schemas.microsoft.com/office/powerpoint/2010/main" val="3348459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C6196F5-A516-43DA-AC25-28EBF34CD5C4}" type="datetime1">
              <a:rPr lang="en-US" smtClean="0"/>
              <a:t>8/11/2019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C11C21-2A17-4D34-B226-F1AC3F20DC1C}" type="slidenum">
              <a:rPr lang="en-US" smtClean="0"/>
              <a:t>‹#›</a:t>
            </a:fld>
            <a:endParaRPr lang="en-US"/>
          </a:p>
        </p:txBody>
      </p:sp>
    </p:spTree>
    <p:extLst>
      <p:ext uri="{BB962C8B-B14F-4D97-AF65-F5344CB8AC3E}">
        <p14:creationId xmlns:p14="http://schemas.microsoft.com/office/powerpoint/2010/main" val="93360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85EA0E-0007-43A3-84DF-7A3A4BEFF418}" type="datetime1">
              <a:rPr lang="en-US" smtClean="0"/>
              <a:t>8/11/2019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C11C21-2A17-4D34-B226-F1AC3F20DC1C}" type="slidenum">
              <a:rPr lang="en-US" smtClean="0"/>
              <a:t>‹#›</a:t>
            </a:fld>
            <a:endParaRPr lang="en-US"/>
          </a:p>
        </p:txBody>
      </p:sp>
    </p:spTree>
    <p:extLst>
      <p:ext uri="{BB962C8B-B14F-4D97-AF65-F5344CB8AC3E}">
        <p14:creationId xmlns:p14="http://schemas.microsoft.com/office/powerpoint/2010/main" val="1191891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B23447-9B20-48A9-92CB-831FED69A7D3}" type="datetime1">
              <a:rPr lang="en-US" smtClean="0"/>
              <a:t>8/11/2019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C11C21-2A17-4D34-B226-F1AC3F20DC1C}" type="slidenum">
              <a:rPr lang="en-US" smtClean="0"/>
              <a:t>‹#›</a:t>
            </a:fld>
            <a:endParaRPr lang="en-US"/>
          </a:p>
        </p:txBody>
      </p:sp>
    </p:spTree>
    <p:extLst>
      <p:ext uri="{BB962C8B-B14F-4D97-AF65-F5344CB8AC3E}">
        <p14:creationId xmlns:p14="http://schemas.microsoft.com/office/powerpoint/2010/main" val="3579135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C2531-0D6F-4515-8E62-6B27FC8EB540}" type="datetime1">
              <a:rPr lang="en-US" smtClean="0"/>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11C21-2A17-4D34-B226-F1AC3F20DC1C}" type="slidenum">
              <a:rPr lang="en-US" smtClean="0"/>
              <a:t>‹#›</a:t>
            </a:fld>
            <a:endParaRPr lang="en-US"/>
          </a:p>
        </p:txBody>
      </p:sp>
    </p:spTree>
    <p:extLst>
      <p:ext uri="{BB962C8B-B14F-4D97-AF65-F5344CB8AC3E}">
        <p14:creationId xmlns:p14="http://schemas.microsoft.com/office/powerpoint/2010/main" val="420520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4DB6FB-3B63-46B3-82C5-32CD82FBEFAC}" type="datetime1">
              <a:rPr lang="en-US" smtClean="0"/>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11C21-2A17-4D34-B226-F1AC3F20DC1C}" type="slidenum">
              <a:rPr lang="en-US" smtClean="0"/>
              <a:t>‹#›</a:t>
            </a:fld>
            <a:endParaRPr lang="en-US"/>
          </a:p>
        </p:txBody>
      </p:sp>
    </p:spTree>
    <p:extLst>
      <p:ext uri="{BB962C8B-B14F-4D97-AF65-F5344CB8AC3E}">
        <p14:creationId xmlns:p14="http://schemas.microsoft.com/office/powerpoint/2010/main" val="2135144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8089FE-6FA7-4C71-95F1-27DAD4B4DCD0}" type="datetime1">
              <a:rPr lang="en-US" smtClean="0"/>
              <a:t>8/11/2019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C11C21-2A17-4D34-B226-F1AC3F20DC1C}" type="slidenum">
              <a:rPr lang="en-US" smtClean="0"/>
              <a:t>‹#›</a:t>
            </a:fld>
            <a:endParaRPr lang="en-US"/>
          </a:p>
        </p:txBody>
      </p:sp>
    </p:spTree>
    <p:extLst>
      <p:ext uri="{BB962C8B-B14F-4D97-AF65-F5344CB8AC3E}">
        <p14:creationId xmlns:p14="http://schemas.microsoft.com/office/powerpoint/2010/main" val="14814744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25775"/>
            <a:ext cx="7772400" cy="1470025"/>
          </a:xfrm>
        </p:spPr>
        <p:txBody>
          <a:bodyPr/>
          <a:lstStyle/>
          <a:p>
            <a:r>
              <a:rPr lang="en-US" b="1" dirty="0" smtClean="0"/>
              <a:t>VI </a:t>
            </a:r>
            <a:r>
              <a:rPr lang="en-US" b="1" dirty="0"/>
              <a:t>ĐIỀU KHIỂN LÕI ARM</a:t>
            </a:r>
          </a:p>
        </p:txBody>
      </p:sp>
      <p:sp>
        <p:nvSpPr>
          <p:cNvPr id="4" name="Subtitle 2"/>
          <p:cNvSpPr txBox="1">
            <a:spLocks/>
          </p:cNvSpPr>
          <p:nvPr/>
        </p:nvSpPr>
        <p:spPr>
          <a:xfrm>
            <a:off x="1219200" y="1371600"/>
            <a:ext cx="6781800" cy="1371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Bef>
                <a:spcPts val="0"/>
              </a:spcBef>
            </a:pPr>
            <a:r>
              <a:rPr lang="en-US" smtClean="0">
                <a:solidFill>
                  <a:schemeClr val="tx1"/>
                </a:solidFill>
              </a:rPr>
              <a:t>Lập Trình Hệ Thống Nhúng</a:t>
            </a:r>
          </a:p>
          <a:p>
            <a:pPr algn="just">
              <a:spcBef>
                <a:spcPts val="0"/>
              </a:spcBef>
            </a:pPr>
            <a:r>
              <a:rPr lang="en-US" b="1" smtClean="0">
                <a:solidFill>
                  <a:schemeClr val="tx1"/>
                </a:solidFill>
              </a:rPr>
              <a:t>Chương 2 – Bài 1</a:t>
            </a:r>
            <a:endParaRPr lang="en-US" b="1">
              <a:solidFill>
                <a:schemeClr val="tx1"/>
              </a:solidFill>
            </a:endParaRPr>
          </a:p>
        </p:txBody>
      </p:sp>
      <p:sp>
        <p:nvSpPr>
          <p:cNvPr id="5" name="Subtitle 2"/>
          <p:cNvSpPr txBox="1">
            <a:spLocks/>
          </p:cNvSpPr>
          <p:nvPr/>
        </p:nvSpPr>
        <p:spPr>
          <a:xfrm>
            <a:off x="2514600" y="4800600"/>
            <a:ext cx="5638800" cy="15240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spcBef>
                <a:spcPts val="0"/>
              </a:spcBef>
            </a:pPr>
            <a:r>
              <a:rPr lang="en-US" sz="2400" smtClean="0">
                <a:solidFill>
                  <a:schemeClr val="tx1"/>
                </a:solidFill>
              </a:rPr>
              <a:t>Bộ môn: Kỹ thuật máy tính</a:t>
            </a:r>
          </a:p>
          <a:p>
            <a:pPr algn="just">
              <a:spcBef>
                <a:spcPts val="0"/>
              </a:spcBef>
            </a:pPr>
            <a:r>
              <a:rPr lang="en-US" sz="2400" smtClean="0">
                <a:solidFill>
                  <a:schemeClr val="tx1"/>
                </a:solidFill>
              </a:rPr>
              <a:t>Khoa CNTT - HVKTMM</a:t>
            </a:r>
          </a:p>
        </p:txBody>
      </p:sp>
    </p:spTree>
    <p:extLst>
      <p:ext uri="{BB962C8B-B14F-4D97-AF65-F5344CB8AC3E}">
        <p14:creationId xmlns:p14="http://schemas.microsoft.com/office/powerpoint/2010/main" val="18462162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Kiến trúc ARM Cortex M3</a:t>
            </a:r>
          </a:p>
        </p:txBody>
      </p:sp>
      <p:sp>
        <p:nvSpPr>
          <p:cNvPr id="3" name="Content Placeholder 2"/>
          <p:cNvSpPr>
            <a:spLocks noGrp="1"/>
          </p:cNvSpPr>
          <p:nvPr>
            <p:ph idx="1"/>
          </p:nvPr>
        </p:nvSpPr>
        <p:spPr/>
        <p:txBody>
          <a:bodyPr>
            <a:normAutofit lnSpcReduction="10000"/>
          </a:bodyPr>
          <a:lstStyle/>
          <a:p>
            <a:pPr algn="just"/>
            <a:r>
              <a:rPr lang="en-US"/>
              <a:t>Cortex gồm có 3 phân nhánh </a:t>
            </a:r>
            <a:r>
              <a:rPr lang="en-US" smtClean="0"/>
              <a:t>chính</a:t>
            </a:r>
          </a:p>
          <a:p>
            <a:pPr lvl="1" algn="just"/>
            <a:r>
              <a:rPr lang="en-US" smtClean="0"/>
              <a:t>A </a:t>
            </a:r>
            <a:r>
              <a:rPr lang="en-US"/>
              <a:t>dành cho các ứng dụng cao </a:t>
            </a:r>
            <a:r>
              <a:rPr lang="en-US" smtClean="0"/>
              <a:t>cấp</a:t>
            </a:r>
          </a:p>
          <a:p>
            <a:pPr lvl="1" algn="just"/>
            <a:r>
              <a:rPr lang="en-US"/>
              <a:t>R dành cho các ứng dụng thời gian thực </a:t>
            </a:r>
            <a:endParaRPr lang="en-US" smtClean="0"/>
          </a:p>
          <a:p>
            <a:pPr lvl="1" algn="just"/>
            <a:r>
              <a:rPr lang="en-US"/>
              <a:t>M dành cho các ứng dụng vi điều khiển và chi phí thấp</a:t>
            </a:r>
            <a:endParaRPr lang="en-US" smtClean="0"/>
          </a:p>
          <a:p>
            <a:pPr algn="just"/>
            <a:r>
              <a:rPr lang="en-US" smtClean="0"/>
              <a:t>ARM </a:t>
            </a:r>
            <a:r>
              <a:rPr lang="en-US"/>
              <a:t>Cortex-M3 là bộ xử lý ARM thế hệ mới cho các hệ thống </a:t>
            </a:r>
            <a:r>
              <a:rPr lang="en-US" smtClean="0"/>
              <a:t>nhúng</a:t>
            </a:r>
          </a:p>
          <a:p>
            <a:pPr algn="just"/>
            <a:r>
              <a:rPr lang="en-US"/>
              <a:t>ARM Cortex-M3 32-bit RISC đạt hiệu suất cao hơn so với ARM7TDMI-S</a:t>
            </a:r>
          </a:p>
        </p:txBody>
      </p:sp>
      <p:sp>
        <p:nvSpPr>
          <p:cNvPr id="4" name="Slide Number Placeholder 3"/>
          <p:cNvSpPr>
            <a:spLocks noGrp="1"/>
          </p:cNvSpPr>
          <p:nvPr>
            <p:ph type="sldNum" sz="quarter" idx="12"/>
          </p:nvPr>
        </p:nvSpPr>
        <p:spPr/>
        <p:txBody>
          <a:bodyPr/>
          <a:lstStyle/>
          <a:p>
            <a:fld id="{4CC11C21-2A17-4D34-B226-F1AC3F20DC1C}" type="slidenum">
              <a:rPr lang="en-US" smtClean="0"/>
              <a:pPr/>
              <a:t>10</a:t>
            </a:fld>
            <a:endParaRPr lang="en-US"/>
          </a:p>
        </p:txBody>
      </p:sp>
    </p:spTree>
    <p:extLst>
      <p:ext uri="{BB962C8B-B14F-4D97-AF65-F5344CB8AC3E}">
        <p14:creationId xmlns:p14="http://schemas.microsoft.com/office/powerpoint/2010/main" val="10382396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Vi xử lý ARM và vi điều khiển lõi ARM</a:t>
            </a:r>
          </a:p>
        </p:txBody>
      </p:sp>
      <p:sp>
        <p:nvSpPr>
          <p:cNvPr id="4" name="Slide Number Placeholder 3"/>
          <p:cNvSpPr>
            <a:spLocks noGrp="1"/>
          </p:cNvSpPr>
          <p:nvPr>
            <p:ph type="sldNum" sz="quarter" idx="12"/>
          </p:nvPr>
        </p:nvSpPr>
        <p:spPr/>
        <p:txBody>
          <a:bodyPr/>
          <a:lstStyle/>
          <a:p>
            <a:fld id="{4CC11C21-2A17-4D34-B226-F1AC3F20DC1C}" type="slidenum">
              <a:rPr lang="en-US" smtClean="0"/>
              <a:pPr/>
              <a:t>11</a:t>
            </a:fld>
            <a:endParaRPr lang="en-US"/>
          </a:p>
        </p:txBody>
      </p:sp>
      <p:pic>
        <p:nvPicPr>
          <p:cNvPr id="5" name="Picture 4"/>
          <p:cNvPicPr>
            <a:picLocks noChangeAspect="1"/>
          </p:cNvPicPr>
          <p:nvPr/>
        </p:nvPicPr>
        <p:blipFill>
          <a:blip r:embed="rId3"/>
          <a:stretch>
            <a:fillRect/>
          </a:stretch>
        </p:blipFill>
        <p:spPr>
          <a:xfrm>
            <a:off x="1133475" y="1676400"/>
            <a:ext cx="6877050" cy="4200525"/>
          </a:xfrm>
          <a:prstGeom prst="rect">
            <a:avLst/>
          </a:prstGeom>
        </p:spPr>
      </p:pic>
    </p:spTree>
    <p:extLst>
      <p:ext uri="{BB962C8B-B14F-4D97-AF65-F5344CB8AC3E}">
        <p14:creationId xmlns:p14="http://schemas.microsoft.com/office/powerpoint/2010/main" val="41946694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 </a:t>
            </a:r>
            <a:r>
              <a:rPr lang="en-US" dirty="0" err="1" smtClean="0"/>
              <a:t>xử</a:t>
            </a:r>
            <a:r>
              <a:rPr lang="en-US" dirty="0" smtClean="0"/>
              <a:t> </a:t>
            </a:r>
            <a:r>
              <a:rPr lang="en-US" dirty="0" err="1" smtClean="0"/>
              <a:t>lý</a:t>
            </a:r>
            <a:r>
              <a:rPr lang="en-US" dirty="0" smtClean="0"/>
              <a:t> ARM </a:t>
            </a:r>
            <a:r>
              <a:rPr lang="en-US" dirty="0" err="1" smtClean="0"/>
              <a:t>và</a:t>
            </a:r>
            <a:r>
              <a:rPr lang="en-US" dirty="0" smtClean="0"/>
              <a:t> vi </a:t>
            </a:r>
            <a:r>
              <a:rPr lang="en-US" dirty="0" err="1" smtClean="0"/>
              <a:t>điều</a:t>
            </a:r>
            <a:r>
              <a:rPr lang="en-US" dirty="0" smtClean="0"/>
              <a:t> </a:t>
            </a:r>
            <a:r>
              <a:rPr lang="en-US" dirty="0" err="1" smtClean="0"/>
              <a:t>khiển</a:t>
            </a:r>
            <a:r>
              <a:rPr lang="en-US" dirty="0" smtClean="0"/>
              <a:t> ARM</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CC11C21-2A17-4D34-B226-F1AC3F20DC1C}" type="slidenum">
              <a:rPr lang="en-US" smtClean="0"/>
              <a:pPr/>
              <a:t>12</a:t>
            </a:fld>
            <a:endParaRPr lang="en-US"/>
          </a:p>
        </p:txBody>
      </p:sp>
      <p:pic>
        <p:nvPicPr>
          <p:cNvPr id="1026" name="Picture 2" descr="Image result for ARM chip product l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150" y="1725931"/>
            <a:ext cx="8335962" cy="463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043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Kiến</a:t>
            </a:r>
            <a:r>
              <a:rPr lang="en-US" dirty="0" smtClean="0"/>
              <a:t> </a:t>
            </a:r>
            <a:r>
              <a:rPr lang="en-US" dirty="0" err="1" smtClean="0"/>
              <a:t>trúc</a:t>
            </a:r>
            <a:r>
              <a:rPr lang="en-US" dirty="0" smtClean="0"/>
              <a:t> ARM Cortex M3</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CC11C21-2A17-4D34-B226-F1AC3F20DC1C}" type="slidenum">
              <a:rPr lang="en-US" smtClean="0"/>
              <a:pPr/>
              <a:t>13</a:t>
            </a:fld>
            <a:endParaRPr lang="en-US"/>
          </a:p>
        </p:txBody>
      </p:sp>
      <p:pic>
        <p:nvPicPr>
          <p:cNvPr id="5" name="Picture 4"/>
          <p:cNvPicPr>
            <a:picLocks noChangeAspect="1"/>
          </p:cNvPicPr>
          <p:nvPr/>
        </p:nvPicPr>
        <p:blipFill>
          <a:blip r:embed="rId2"/>
          <a:stretch>
            <a:fillRect/>
          </a:stretch>
        </p:blipFill>
        <p:spPr>
          <a:xfrm>
            <a:off x="304800" y="1458913"/>
            <a:ext cx="8648700" cy="4667250"/>
          </a:xfrm>
          <a:prstGeom prst="rect">
            <a:avLst/>
          </a:prstGeom>
        </p:spPr>
      </p:pic>
    </p:spTree>
    <p:extLst>
      <p:ext uri="{BB962C8B-B14F-4D97-AF65-F5344CB8AC3E}">
        <p14:creationId xmlns:p14="http://schemas.microsoft.com/office/powerpoint/2010/main" val="699229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572000" cy="1143000"/>
          </a:xfrm>
        </p:spPr>
        <p:txBody>
          <a:bodyPr>
            <a:normAutofit fontScale="90000"/>
          </a:bodyPr>
          <a:lstStyle/>
          <a:p>
            <a:r>
              <a:rPr lang="en-US"/>
              <a:t>Kiến trúc ARM Cortex M3</a:t>
            </a:r>
          </a:p>
        </p:txBody>
      </p:sp>
      <p:sp>
        <p:nvSpPr>
          <p:cNvPr id="3" name="Content Placeholder 2"/>
          <p:cNvSpPr>
            <a:spLocks noGrp="1"/>
          </p:cNvSpPr>
          <p:nvPr>
            <p:ph idx="1"/>
          </p:nvPr>
        </p:nvSpPr>
        <p:spPr>
          <a:xfrm>
            <a:off x="457200" y="1600200"/>
            <a:ext cx="4114800" cy="4525963"/>
          </a:xfrm>
        </p:spPr>
        <p:txBody>
          <a:bodyPr>
            <a:normAutofit/>
          </a:bodyPr>
          <a:lstStyle/>
          <a:p>
            <a:pPr algn="just"/>
            <a:r>
              <a:rPr lang="en-US" sz="2800" dirty="0"/>
              <a:t>ARM cortex M3 </a:t>
            </a:r>
            <a:r>
              <a:rPr lang="en-US" sz="2800" dirty="0" err="1"/>
              <a:t>gồm</a:t>
            </a:r>
            <a:r>
              <a:rPr lang="en-US" sz="2800" dirty="0"/>
              <a:t> </a:t>
            </a:r>
            <a:r>
              <a:rPr lang="en-US" sz="2800" dirty="0" err="1"/>
              <a:t>một</a:t>
            </a:r>
            <a:r>
              <a:rPr lang="en-US" sz="2800" dirty="0"/>
              <a:t> </a:t>
            </a:r>
            <a:r>
              <a:rPr lang="en-US" sz="2800" dirty="0" err="1"/>
              <a:t>nhân</a:t>
            </a:r>
            <a:r>
              <a:rPr lang="en-US" sz="2800" dirty="0"/>
              <a:t> </a:t>
            </a:r>
            <a:r>
              <a:rPr lang="en-US" sz="2800" dirty="0" smtClean="0"/>
              <a:t>ARM </a:t>
            </a:r>
            <a:r>
              <a:rPr lang="en-US" sz="2800" dirty="0" err="1"/>
              <a:t>kết</a:t>
            </a:r>
            <a:r>
              <a:rPr lang="en-US" sz="2800" dirty="0"/>
              <a:t> </a:t>
            </a:r>
            <a:r>
              <a:rPr lang="en-US" sz="2800" dirty="0" err="1"/>
              <a:t>nối</a:t>
            </a:r>
            <a:r>
              <a:rPr lang="en-US" sz="2800" dirty="0"/>
              <a:t> </a:t>
            </a:r>
            <a:r>
              <a:rPr lang="en-US" sz="2800" dirty="0" err="1"/>
              <a:t>với</a:t>
            </a:r>
            <a:r>
              <a:rPr lang="en-US" sz="2800" dirty="0"/>
              <a:t> </a:t>
            </a:r>
            <a:r>
              <a:rPr lang="en-US" sz="2800" dirty="0" err="1"/>
              <a:t>bộ</a:t>
            </a:r>
            <a:r>
              <a:rPr lang="en-US" sz="2800" dirty="0"/>
              <a:t> </a:t>
            </a:r>
            <a:r>
              <a:rPr lang="en-US" sz="2800" dirty="0" err="1"/>
              <a:t>nhớ</a:t>
            </a:r>
            <a:r>
              <a:rPr lang="en-US" sz="2800" dirty="0"/>
              <a:t> Flash </a:t>
            </a:r>
            <a:r>
              <a:rPr lang="en-US" sz="2800" dirty="0" err="1"/>
              <a:t>thông</a:t>
            </a:r>
            <a:r>
              <a:rPr lang="en-US" sz="2800" dirty="0"/>
              <a:t> qua </a:t>
            </a:r>
            <a:r>
              <a:rPr lang="en-US" sz="2800" dirty="0" err="1"/>
              <a:t>đường</a:t>
            </a:r>
            <a:r>
              <a:rPr lang="en-US" sz="2800" dirty="0"/>
              <a:t> bus </a:t>
            </a:r>
            <a:r>
              <a:rPr lang="en-US" sz="2800" dirty="0" err="1"/>
              <a:t>lệnh</a:t>
            </a:r>
            <a:r>
              <a:rPr lang="en-US" sz="2800" dirty="0"/>
              <a:t> </a:t>
            </a:r>
            <a:r>
              <a:rPr lang="en-US" sz="2800" dirty="0" err="1"/>
              <a:t>chuyên</a:t>
            </a:r>
            <a:r>
              <a:rPr lang="en-US" sz="2800" dirty="0"/>
              <a:t> </a:t>
            </a:r>
            <a:r>
              <a:rPr lang="en-US" sz="2800" dirty="0" err="1" smtClean="0"/>
              <a:t>biệt</a:t>
            </a:r>
            <a:endParaRPr lang="en-US" sz="2800" dirty="0" smtClean="0"/>
          </a:p>
          <a:p>
            <a:pPr algn="just"/>
            <a:r>
              <a:rPr lang="en-US" sz="2800" dirty="0"/>
              <a:t>Cortex M3 </a:t>
            </a:r>
            <a:r>
              <a:rPr lang="en-US" sz="2800" dirty="0" err="1"/>
              <a:t>được</a:t>
            </a:r>
            <a:r>
              <a:rPr lang="en-US" sz="2800" dirty="0"/>
              <a:t> </a:t>
            </a:r>
            <a:r>
              <a:rPr lang="en-US" sz="2800" dirty="0" err="1"/>
              <a:t>thiết</a:t>
            </a:r>
            <a:r>
              <a:rPr lang="en-US" sz="2800" dirty="0"/>
              <a:t> </a:t>
            </a:r>
            <a:r>
              <a:rPr lang="en-US" sz="2800" dirty="0" err="1"/>
              <a:t>kế</a:t>
            </a:r>
            <a:r>
              <a:rPr lang="en-US" sz="2800" dirty="0"/>
              <a:t> </a:t>
            </a:r>
            <a:r>
              <a:rPr lang="en-US" sz="2800" dirty="0" err="1"/>
              <a:t>dựa</a:t>
            </a:r>
            <a:r>
              <a:rPr lang="en-US" sz="2800" dirty="0"/>
              <a:t> </a:t>
            </a:r>
            <a:r>
              <a:rPr lang="en-US" sz="2800" dirty="0" err="1"/>
              <a:t>trên</a:t>
            </a:r>
            <a:r>
              <a:rPr lang="en-US" sz="2800" dirty="0"/>
              <a:t> </a:t>
            </a:r>
            <a:r>
              <a:rPr lang="en-US" sz="2800" dirty="0" err="1"/>
              <a:t>kiến</a:t>
            </a:r>
            <a:r>
              <a:rPr lang="en-US" sz="2800" dirty="0"/>
              <a:t> </a:t>
            </a:r>
            <a:r>
              <a:rPr lang="en-US" sz="2800" dirty="0" err="1"/>
              <a:t>trúc</a:t>
            </a:r>
            <a:r>
              <a:rPr lang="en-US" sz="2800" dirty="0"/>
              <a:t> </a:t>
            </a:r>
            <a:r>
              <a:rPr lang="en-US" sz="2800" dirty="0" smtClean="0"/>
              <a:t>Harvard</a:t>
            </a:r>
          </a:p>
          <a:p>
            <a:pPr lvl="1" algn="just"/>
            <a:r>
              <a:rPr lang="en-US" sz="2400" dirty="0" err="1" smtClean="0"/>
              <a:t>Dựa</a:t>
            </a:r>
            <a:r>
              <a:rPr lang="en-US" sz="2400" dirty="0" smtClean="0"/>
              <a:t> </a:t>
            </a:r>
            <a:r>
              <a:rPr lang="en-US" sz="2400" dirty="0" err="1" smtClean="0"/>
              <a:t>trên</a:t>
            </a:r>
            <a:r>
              <a:rPr lang="en-US" sz="2400" dirty="0" smtClean="0"/>
              <a:t> ARM7</a:t>
            </a:r>
          </a:p>
          <a:p>
            <a:pPr lvl="1" algn="just"/>
            <a:r>
              <a:rPr lang="en-US" sz="2400" dirty="0" err="1" smtClean="0"/>
              <a:t>Hỗ</a:t>
            </a:r>
            <a:r>
              <a:rPr lang="en-US" sz="2400" dirty="0" smtClean="0"/>
              <a:t> </a:t>
            </a:r>
            <a:r>
              <a:rPr lang="en-US" sz="2400" dirty="0" err="1" smtClean="0"/>
              <a:t>trợ</a:t>
            </a:r>
            <a:r>
              <a:rPr lang="en-US" sz="2400" dirty="0" smtClean="0"/>
              <a:t> Thumb-2</a:t>
            </a:r>
            <a:endParaRPr lang="en-US" sz="2400" dirty="0"/>
          </a:p>
        </p:txBody>
      </p:sp>
      <p:sp>
        <p:nvSpPr>
          <p:cNvPr id="4" name="Slide Number Placeholder 3"/>
          <p:cNvSpPr>
            <a:spLocks noGrp="1"/>
          </p:cNvSpPr>
          <p:nvPr>
            <p:ph type="sldNum" sz="quarter" idx="12"/>
          </p:nvPr>
        </p:nvSpPr>
        <p:spPr/>
        <p:txBody>
          <a:bodyPr/>
          <a:lstStyle/>
          <a:p>
            <a:fld id="{4CC11C21-2A17-4D34-B226-F1AC3F20DC1C}" type="slidenum">
              <a:rPr lang="en-US" smtClean="0"/>
              <a:pPr/>
              <a:t>14</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90090"/>
            <a:ext cx="3733800" cy="656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71362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Bộ xử lý Cortex và đơn vị xử lý trung tâm </a:t>
            </a:r>
            <a:r>
              <a:rPr lang="en-US"/>
              <a:t>Cortex </a:t>
            </a:r>
            <a:r>
              <a:rPr lang="en-US" smtClean="0"/>
              <a:t>(Cortex CPU)</a:t>
            </a:r>
            <a:endParaRPr lang="en-US"/>
          </a:p>
        </p:txBody>
      </p:sp>
      <p:sp>
        <p:nvSpPr>
          <p:cNvPr id="3" name="Content Placeholder 2"/>
          <p:cNvSpPr>
            <a:spLocks noGrp="1"/>
          </p:cNvSpPr>
          <p:nvPr>
            <p:ph idx="1"/>
          </p:nvPr>
        </p:nvSpPr>
        <p:spPr/>
        <p:txBody>
          <a:bodyPr/>
          <a:lstStyle/>
          <a:p>
            <a:r>
              <a:rPr lang="en-US" dirty="0" err="1" smtClean="0"/>
              <a:t>Bộ</a:t>
            </a:r>
            <a:r>
              <a:rPr lang="en-US" dirty="0" smtClean="0"/>
              <a:t> </a:t>
            </a:r>
            <a:r>
              <a:rPr lang="en-US" dirty="0" err="1" smtClean="0"/>
              <a:t>xử</a:t>
            </a:r>
            <a:r>
              <a:rPr lang="en-US" dirty="0" smtClean="0"/>
              <a:t> </a:t>
            </a:r>
            <a:r>
              <a:rPr lang="en-US" dirty="0" err="1" smtClean="0"/>
              <a:t>lý</a:t>
            </a:r>
            <a:r>
              <a:rPr lang="en-US" dirty="0" smtClean="0"/>
              <a:t> Cortex (Cortex processor)</a:t>
            </a:r>
          </a:p>
          <a:p>
            <a:pPr lvl="1"/>
            <a:r>
              <a:rPr lang="en-US" dirty="0" err="1" smtClean="0"/>
              <a:t>Là</a:t>
            </a:r>
            <a:r>
              <a:rPr lang="en-US" dirty="0" smtClean="0"/>
              <a:t>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ARM Cortex </a:t>
            </a:r>
            <a:r>
              <a:rPr lang="en-US" dirty="0" err="1" smtClean="0"/>
              <a:t>hoàn</a:t>
            </a:r>
            <a:r>
              <a:rPr lang="en-US" dirty="0" smtClean="0"/>
              <a:t> </a:t>
            </a:r>
            <a:r>
              <a:rPr lang="en-US" dirty="0" err="1" smtClean="0"/>
              <a:t>chỉnh</a:t>
            </a:r>
            <a:endParaRPr lang="en-US" dirty="0" smtClean="0"/>
          </a:p>
          <a:p>
            <a:r>
              <a:rPr lang="en-US" dirty="0" err="1" smtClean="0"/>
              <a:t>Đơn</a:t>
            </a:r>
            <a:r>
              <a:rPr lang="en-US" dirty="0" smtClean="0"/>
              <a:t> </a:t>
            </a:r>
            <a:r>
              <a:rPr lang="en-US" dirty="0" err="1" smtClean="0"/>
              <a:t>vị</a:t>
            </a:r>
            <a:r>
              <a:rPr lang="en-US" dirty="0" smtClean="0"/>
              <a:t> </a:t>
            </a:r>
            <a:r>
              <a:rPr lang="en-US" dirty="0" err="1" smtClean="0"/>
              <a:t>xử</a:t>
            </a:r>
            <a:r>
              <a:rPr lang="en-US" dirty="0" smtClean="0"/>
              <a:t> </a:t>
            </a:r>
            <a:r>
              <a:rPr lang="en-US" dirty="0" err="1" smtClean="0"/>
              <a:t>lý</a:t>
            </a:r>
            <a:r>
              <a:rPr lang="en-US" dirty="0" smtClean="0"/>
              <a:t> </a:t>
            </a:r>
            <a:r>
              <a:rPr lang="en-US" dirty="0" err="1" smtClean="0"/>
              <a:t>trung</a:t>
            </a:r>
            <a:r>
              <a:rPr lang="en-US" dirty="0" smtClean="0"/>
              <a:t> </a:t>
            </a:r>
            <a:r>
              <a:rPr lang="en-US" dirty="0" err="1" smtClean="0"/>
              <a:t>tâm</a:t>
            </a:r>
            <a:r>
              <a:rPr lang="en-US" dirty="0" smtClean="0"/>
              <a:t> Cortex </a:t>
            </a:r>
            <a:r>
              <a:rPr lang="en-US" smtClean="0"/>
              <a:t>(Cortex CPU)</a:t>
            </a:r>
          </a:p>
          <a:p>
            <a:pPr lvl="1"/>
            <a:r>
              <a:rPr lang="en-US" dirty="0" err="1" smtClean="0"/>
              <a:t>Lõi</a:t>
            </a:r>
            <a:r>
              <a:rPr lang="en-US" dirty="0" smtClean="0"/>
              <a:t> ARM</a:t>
            </a:r>
          </a:p>
          <a:p>
            <a:pPr lvl="1"/>
            <a:r>
              <a:rPr lang="en-US" dirty="0" err="1" smtClean="0"/>
              <a:t>Là</a:t>
            </a:r>
            <a:r>
              <a:rPr lang="en-US" dirty="0" smtClean="0"/>
              <a:t> </a:t>
            </a:r>
            <a:r>
              <a:rPr lang="en-US" dirty="0" err="1" smtClean="0"/>
              <a:t>bộ</a:t>
            </a:r>
            <a:r>
              <a:rPr lang="en-US" dirty="0" smtClean="0"/>
              <a:t> </a:t>
            </a:r>
            <a:r>
              <a:rPr lang="en-US" dirty="0" err="1" smtClean="0"/>
              <a:t>xử</a:t>
            </a:r>
            <a:r>
              <a:rPr lang="en-US" dirty="0" smtClean="0"/>
              <a:t> </a:t>
            </a:r>
            <a:r>
              <a:rPr lang="en-US" dirty="0" err="1" smtClean="0"/>
              <a:t>lý</a:t>
            </a:r>
            <a:r>
              <a:rPr lang="en-US" dirty="0" smtClean="0"/>
              <a:t> </a:t>
            </a:r>
            <a:r>
              <a:rPr lang="en-US" dirty="0" err="1" smtClean="0"/>
              <a:t>trung</a:t>
            </a:r>
            <a:r>
              <a:rPr lang="en-US" dirty="0" smtClean="0"/>
              <a:t> </a:t>
            </a:r>
            <a:r>
              <a:rPr lang="en-US" dirty="0" err="1" smtClean="0"/>
              <a:t>tâm</a:t>
            </a:r>
            <a:r>
              <a:rPr lang="en-US" dirty="0" smtClean="0"/>
              <a:t> RISC </a:t>
            </a:r>
            <a:r>
              <a:rPr lang="en-US" dirty="0" err="1" smtClean="0"/>
              <a:t>nội</a:t>
            </a:r>
            <a:endParaRPr lang="en-US" dirty="0"/>
          </a:p>
        </p:txBody>
      </p:sp>
      <p:sp>
        <p:nvSpPr>
          <p:cNvPr id="4" name="Slide Number Placeholder 3"/>
          <p:cNvSpPr>
            <a:spLocks noGrp="1"/>
          </p:cNvSpPr>
          <p:nvPr>
            <p:ph type="sldNum" sz="quarter" idx="12"/>
          </p:nvPr>
        </p:nvSpPr>
        <p:spPr/>
        <p:txBody>
          <a:bodyPr/>
          <a:lstStyle/>
          <a:p>
            <a:fld id="{4CC11C21-2A17-4D34-B226-F1AC3F20DC1C}" type="slidenum">
              <a:rPr lang="en-US" smtClean="0"/>
              <a:pPr/>
              <a:t>15</a:t>
            </a:fld>
            <a:endParaRPr lang="en-US"/>
          </a:p>
        </p:txBody>
      </p:sp>
    </p:spTree>
    <p:extLst>
      <p:ext uri="{BB962C8B-B14F-4D97-AF65-F5344CB8AC3E}">
        <p14:creationId xmlns:p14="http://schemas.microsoft.com/office/powerpoint/2010/main" val="10382396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t>Cortex CPU</a:t>
            </a:r>
            <a:endParaRPr lang="en-US" b="1"/>
          </a:p>
        </p:txBody>
      </p:sp>
      <p:sp>
        <p:nvSpPr>
          <p:cNvPr id="3" name="Content Placeholder 2"/>
          <p:cNvSpPr>
            <a:spLocks noGrp="1"/>
          </p:cNvSpPr>
          <p:nvPr>
            <p:ph idx="1"/>
          </p:nvPr>
        </p:nvSpPr>
        <p:spPr/>
        <p:txBody>
          <a:bodyPr/>
          <a:lstStyle/>
          <a:p>
            <a:r>
              <a:rPr lang="en-US" dirty="0" smtClean="0"/>
              <a:t>Pipeline architecture</a:t>
            </a:r>
          </a:p>
          <a:p>
            <a:r>
              <a:rPr lang="en-US" dirty="0" err="1" smtClean="0"/>
              <a:t>Mô</a:t>
            </a:r>
            <a:r>
              <a:rPr lang="en-US" dirty="0" smtClean="0"/>
              <a:t> </a:t>
            </a:r>
            <a:r>
              <a:rPr lang="en-US" dirty="0" err="1" smtClean="0"/>
              <a:t>hình</a:t>
            </a:r>
            <a:r>
              <a:rPr lang="en-US" dirty="0" smtClean="0"/>
              <a:t> </a:t>
            </a:r>
            <a:r>
              <a:rPr lang="en-US" dirty="0" err="1" smtClean="0"/>
              <a:t>lập</a:t>
            </a:r>
            <a:r>
              <a:rPr lang="en-US" dirty="0" smtClean="0"/>
              <a:t> </a:t>
            </a:r>
            <a:r>
              <a:rPr lang="en-US" dirty="0" err="1" smtClean="0"/>
              <a:t>trình</a:t>
            </a:r>
            <a:r>
              <a:rPr lang="en-US" dirty="0" smtClean="0"/>
              <a:t> </a:t>
            </a:r>
          </a:p>
          <a:p>
            <a:r>
              <a:rPr lang="en-US" dirty="0" err="1" smtClean="0"/>
              <a:t>Các</a:t>
            </a:r>
            <a:r>
              <a:rPr lang="en-US" dirty="0" smtClean="0"/>
              <a:t> </a:t>
            </a:r>
            <a:r>
              <a:rPr lang="en-US" dirty="0" err="1" smtClean="0"/>
              <a:t>chế</a:t>
            </a:r>
            <a:r>
              <a:rPr lang="en-US" dirty="0" smtClean="0"/>
              <a:t> </a:t>
            </a:r>
            <a:r>
              <a:rPr lang="en-US" dirty="0" err="1" smtClean="0"/>
              <a:t>độ</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của</a:t>
            </a:r>
            <a:r>
              <a:rPr lang="en-US" dirty="0" smtClean="0"/>
              <a:t> CPU</a:t>
            </a:r>
          </a:p>
          <a:p>
            <a:r>
              <a:rPr lang="en-US" dirty="0" err="1" smtClean="0"/>
              <a:t>Tập</a:t>
            </a:r>
            <a:r>
              <a:rPr lang="en-US" dirty="0" smtClean="0"/>
              <a:t> </a:t>
            </a:r>
            <a:r>
              <a:rPr lang="en-US" dirty="0" err="1" smtClean="0"/>
              <a:t>lệnh</a:t>
            </a:r>
            <a:r>
              <a:rPr lang="en-US" dirty="0" smtClean="0"/>
              <a:t> </a:t>
            </a:r>
          </a:p>
          <a:p>
            <a:r>
              <a:rPr lang="en-US" dirty="0" err="1" smtClean="0"/>
              <a:t>Bản</a:t>
            </a:r>
            <a:r>
              <a:rPr lang="en-US" dirty="0" smtClean="0"/>
              <a:t> </a:t>
            </a:r>
            <a:r>
              <a:rPr lang="en-US" dirty="0" err="1" smtClean="0"/>
              <a:t>đồ</a:t>
            </a:r>
            <a:r>
              <a:rPr lang="en-US" dirty="0" smtClean="0"/>
              <a:t> </a:t>
            </a:r>
            <a:r>
              <a:rPr lang="en-US" dirty="0" err="1" smtClean="0"/>
              <a:t>bộ</a:t>
            </a:r>
            <a:r>
              <a:rPr lang="en-US" dirty="0" smtClean="0"/>
              <a:t> </a:t>
            </a:r>
            <a:r>
              <a:rPr lang="en-US" dirty="0" err="1" smtClean="0"/>
              <a:t>nhớ</a:t>
            </a:r>
            <a:endParaRPr lang="en-US" dirty="0" smtClean="0"/>
          </a:p>
          <a:p>
            <a:r>
              <a:rPr lang="en-US" dirty="0" smtClean="0"/>
              <a:t>Bit-banding</a:t>
            </a:r>
            <a:endParaRPr lang="en-US" dirty="0"/>
          </a:p>
        </p:txBody>
      </p:sp>
      <p:sp>
        <p:nvSpPr>
          <p:cNvPr id="4" name="Slide Number Placeholder 3"/>
          <p:cNvSpPr>
            <a:spLocks noGrp="1"/>
          </p:cNvSpPr>
          <p:nvPr>
            <p:ph type="sldNum" sz="quarter" idx="12"/>
          </p:nvPr>
        </p:nvSpPr>
        <p:spPr/>
        <p:txBody>
          <a:bodyPr/>
          <a:lstStyle/>
          <a:p>
            <a:fld id="{4CC11C21-2A17-4D34-B226-F1AC3F20DC1C}" type="slidenum">
              <a:rPr lang="en-US" smtClean="0"/>
              <a:pPr/>
              <a:t>16</a:t>
            </a:fld>
            <a:endParaRPr lang="en-US"/>
          </a:p>
        </p:txBody>
      </p:sp>
    </p:spTree>
    <p:extLst>
      <p:ext uri="{BB962C8B-B14F-4D97-AF65-F5344CB8AC3E}">
        <p14:creationId xmlns:p14="http://schemas.microsoft.com/office/powerpoint/2010/main" val="10371362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4554" y="2278063"/>
            <a:ext cx="7791450" cy="1847850"/>
          </a:xfrm>
          <a:prstGeom prst="rect">
            <a:avLst/>
          </a:prstGeom>
        </p:spPr>
      </p:pic>
      <p:sp>
        <p:nvSpPr>
          <p:cNvPr id="2" name="Title 1"/>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đường</a:t>
            </a:r>
            <a:r>
              <a:rPr lang="en-US" dirty="0"/>
              <a:t> </a:t>
            </a:r>
            <a:r>
              <a:rPr lang="en-US" dirty="0" err="1" smtClean="0"/>
              <a:t>ống</a:t>
            </a:r>
            <a:r>
              <a:rPr lang="en-US" dirty="0" smtClean="0"/>
              <a:t> </a:t>
            </a:r>
            <a:r>
              <a:rPr lang="en-US" dirty="0" err="1" smtClean="0"/>
              <a:t>lệnh</a:t>
            </a:r>
            <a:endParaRPr lang="en-US" dirty="0"/>
          </a:p>
        </p:txBody>
      </p:sp>
      <p:sp>
        <p:nvSpPr>
          <p:cNvPr id="3" name="Content Placeholder 2"/>
          <p:cNvSpPr>
            <a:spLocks noGrp="1"/>
          </p:cNvSpPr>
          <p:nvPr>
            <p:ph idx="1"/>
          </p:nvPr>
        </p:nvSpPr>
        <p:spPr>
          <a:xfrm>
            <a:off x="533400" y="4572000"/>
            <a:ext cx="8229600" cy="1935163"/>
          </a:xfrm>
        </p:spPr>
        <p:txBody>
          <a:bodyPr>
            <a:normAutofit/>
          </a:bodyPr>
          <a:lstStyle/>
          <a:p>
            <a:r>
              <a:rPr lang="en-US" altLang="zh-TW" sz="2800" dirty="0" smtClean="0"/>
              <a:t>Ở </a:t>
            </a:r>
            <a:r>
              <a:rPr lang="en-US" altLang="zh-TW" sz="2800" dirty="0" err="1" smtClean="0"/>
              <a:t>nhịp</a:t>
            </a:r>
            <a:r>
              <a:rPr lang="en-US" altLang="zh-TW" sz="2800" dirty="0" smtClean="0"/>
              <a:t> = </a:t>
            </a:r>
            <a:r>
              <a:rPr lang="en-US" altLang="zh-TW" sz="2800" dirty="0"/>
              <a:t>3, PC = 208</a:t>
            </a:r>
          </a:p>
          <a:p>
            <a:pPr lvl="1"/>
            <a:r>
              <a:rPr lang="en-US" altLang="zh-TW" sz="2400" dirty="0" smtClean="0"/>
              <a:t>ADD </a:t>
            </a:r>
            <a:r>
              <a:rPr lang="en-US" altLang="zh-TW" sz="2400" dirty="0"/>
              <a:t>(</a:t>
            </a:r>
            <a:r>
              <a:rPr lang="en-US" altLang="zh-TW" sz="2400" dirty="0" err="1"/>
              <a:t>addr</a:t>
            </a:r>
            <a:r>
              <a:rPr lang="en-US" altLang="zh-TW" sz="2400" dirty="0"/>
              <a:t>=200=PC-8) in the execute stage</a:t>
            </a:r>
          </a:p>
          <a:p>
            <a:pPr lvl="1"/>
            <a:r>
              <a:rPr lang="en-US" altLang="zh-TW" sz="2400" dirty="0"/>
              <a:t>SUB </a:t>
            </a:r>
            <a:r>
              <a:rPr lang="en-US" altLang="zh-TW" sz="2400" dirty="0" smtClean="0"/>
              <a:t>(</a:t>
            </a:r>
            <a:r>
              <a:rPr lang="en-US" altLang="zh-TW" sz="2400" dirty="0" err="1"/>
              <a:t>addr</a:t>
            </a:r>
            <a:r>
              <a:rPr lang="en-US" altLang="zh-TW" sz="2400" dirty="0"/>
              <a:t>=204=PC-4) in the decode stage</a:t>
            </a:r>
          </a:p>
          <a:p>
            <a:pPr lvl="1"/>
            <a:r>
              <a:rPr lang="en-US" altLang="zh-TW" sz="2400" dirty="0"/>
              <a:t>MOV </a:t>
            </a:r>
            <a:r>
              <a:rPr lang="en-US" altLang="zh-TW" sz="2400" dirty="0" smtClean="0"/>
              <a:t>(</a:t>
            </a:r>
            <a:r>
              <a:rPr lang="en-US" altLang="zh-TW" sz="2400" b="1" dirty="0" err="1"/>
              <a:t>aadr</a:t>
            </a:r>
            <a:r>
              <a:rPr lang="en-US" altLang="zh-TW" sz="2400" b="1" dirty="0"/>
              <a:t>=208=PC</a:t>
            </a:r>
            <a:r>
              <a:rPr lang="en-US" altLang="zh-TW" sz="2400" dirty="0"/>
              <a:t>) in the fetch stage</a:t>
            </a:r>
            <a:endParaRPr lang="en-US" dirty="0"/>
          </a:p>
        </p:txBody>
      </p:sp>
      <p:sp>
        <p:nvSpPr>
          <p:cNvPr id="4" name="Slide Number Placeholder 3"/>
          <p:cNvSpPr>
            <a:spLocks noGrp="1"/>
          </p:cNvSpPr>
          <p:nvPr>
            <p:ph type="sldNum" sz="quarter" idx="12"/>
          </p:nvPr>
        </p:nvSpPr>
        <p:spPr/>
        <p:txBody>
          <a:bodyPr/>
          <a:lstStyle/>
          <a:p>
            <a:fld id="{4CC11C21-2A17-4D34-B226-F1AC3F20DC1C}" type="slidenum">
              <a:rPr lang="en-US" smtClean="0"/>
              <a:pPr/>
              <a:t>17</a:t>
            </a:fld>
            <a:endParaRPr lang="en-US"/>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585119"/>
            <a:ext cx="84582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82396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Mô</a:t>
            </a:r>
            <a:r>
              <a:rPr lang="en-US" dirty="0"/>
              <a:t> </a:t>
            </a:r>
            <a:r>
              <a:rPr lang="en-US" dirty="0" err="1"/>
              <a:t>hình</a:t>
            </a:r>
            <a:r>
              <a:rPr lang="en-US" dirty="0"/>
              <a:t> </a:t>
            </a:r>
            <a:r>
              <a:rPr lang="en-US" dirty="0" smtClean="0"/>
              <a:t>pipeline</a:t>
            </a:r>
            <a:endParaRPr lang="en-US" dirty="0"/>
          </a:p>
        </p:txBody>
      </p:sp>
      <p:sp>
        <p:nvSpPr>
          <p:cNvPr id="3" name="Content Placeholder 2"/>
          <p:cNvSpPr>
            <a:spLocks noGrp="1"/>
          </p:cNvSpPr>
          <p:nvPr>
            <p:ph idx="1"/>
          </p:nvPr>
        </p:nvSpPr>
        <p:spPr>
          <a:xfrm>
            <a:off x="457200" y="1600201"/>
            <a:ext cx="8229600" cy="2971799"/>
          </a:xfrm>
        </p:spPr>
        <p:txBody>
          <a:bodyPr>
            <a:normAutofit fontScale="85000" lnSpcReduction="20000"/>
          </a:bodyPr>
          <a:lstStyle/>
          <a:p>
            <a:r>
              <a:rPr lang="en-US" dirty="0" smtClean="0"/>
              <a:t>CPU Cortex </a:t>
            </a:r>
            <a:r>
              <a:rPr lang="en-US" dirty="0" err="1" smtClean="0"/>
              <a:t>là</a:t>
            </a:r>
            <a:r>
              <a:rPr lang="en-US" dirty="0" smtClean="0"/>
              <a:t> </a:t>
            </a:r>
            <a:r>
              <a:rPr lang="en-US" dirty="0" err="1" smtClean="0"/>
              <a:t>bộ</a:t>
            </a:r>
            <a:r>
              <a:rPr lang="en-US" dirty="0" smtClean="0"/>
              <a:t> vi </a:t>
            </a:r>
            <a:r>
              <a:rPr lang="en-US" dirty="0" err="1" smtClean="0"/>
              <a:t>xử</a:t>
            </a:r>
            <a:r>
              <a:rPr lang="en-US" dirty="0" smtClean="0"/>
              <a:t> </a:t>
            </a:r>
            <a:r>
              <a:rPr lang="en-US" dirty="0" err="1" smtClean="0"/>
              <a:t>lý</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kiến</a:t>
            </a:r>
            <a:r>
              <a:rPr lang="en-US" dirty="0" smtClean="0"/>
              <a:t> </a:t>
            </a:r>
            <a:r>
              <a:rPr lang="en-US" dirty="0" err="1" smtClean="0"/>
              <a:t>trúc</a:t>
            </a:r>
            <a:r>
              <a:rPr lang="en-US" dirty="0" smtClean="0"/>
              <a:t> RISC</a:t>
            </a:r>
          </a:p>
          <a:p>
            <a:pPr lvl="1"/>
            <a:r>
              <a:rPr lang="en-US" dirty="0" err="1"/>
              <a:t>K</a:t>
            </a:r>
            <a:r>
              <a:rPr lang="en-US" dirty="0" err="1" smtClean="0"/>
              <a:t>iến</a:t>
            </a:r>
            <a:r>
              <a:rPr lang="en-US" dirty="0" smtClean="0"/>
              <a:t> </a:t>
            </a:r>
            <a:r>
              <a:rPr lang="en-US" dirty="0" err="1" smtClean="0"/>
              <a:t>trúc</a:t>
            </a:r>
            <a:r>
              <a:rPr lang="en-US" dirty="0" smtClean="0"/>
              <a:t> </a:t>
            </a:r>
            <a:r>
              <a:rPr lang="en-US" dirty="0" err="1" smtClean="0"/>
              <a:t>nạp</a:t>
            </a:r>
            <a:r>
              <a:rPr lang="en-US" dirty="0" smtClean="0"/>
              <a:t> </a:t>
            </a:r>
            <a:r>
              <a:rPr lang="en-US" dirty="0" err="1" smtClean="0"/>
              <a:t>và</a:t>
            </a:r>
            <a:r>
              <a:rPr lang="en-US" dirty="0" smtClean="0"/>
              <a:t> </a:t>
            </a:r>
            <a:r>
              <a:rPr lang="en-US" dirty="0" err="1" smtClean="0"/>
              <a:t>lưu</a:t>
            </a:r>
            <a:r>
              <a:rPr lang="en-US" dirty="0" smtClean="0"/>
              <a:t> </a:t>
            </a:r>
            <a:r>
              <a:rPr lang="en-US" dirty="0" err="1" smtClean="0"/>
              <a:t>trữ</a:t>
            </a:r>
            <a:r>
              <a:rPr lang="en-US" dirty="0" smtClean="0"/>
              <a:t> (Load Store Architecture)</a:t>
            </a:r>
          </a:p>
          <a:p>
            <a:r>
              <a:rPr lang="en-US" dirty="0" err="1" smtClean="0"/>
              <a:t>Để</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lệnh</a:t>
            </a:r>
            <a:endParaRPr lang="en-US" dirty="0" smtClean="0"/>
          </a:p>
          <a:p>
            <a:pPr lvl="1"/>
            <a:r>
              <a:rPr lang="en-US" dirty="0" err="1" smtClean="0"/>
              <a:t>Toán</a:t>
            </a:r>
            <a:r>
              <a:rPr lang="en-US" dirty="0" smtClean="0"/>
              <a:t> </a:t>
            </a:r>
            <a:r>
              <a:rPr lang="en-US" dirty="0" err="1" smtClean="0"/>
              <a:t>hạng</a:t>
            </a:r>
            <a:r>
              <a:rPr lang="en-US" dirty="0" smtClean="0"/>
              <a:t> </a:t>
            </a:r>
            <a:r>
              <a:rPr lang="en-US" dirty="0" err="1" smtClean="0"/>
              <a:t>phải</a:t>
            </a:r>
            <a:r>
              <a:rPr lang="en-US" dirty="0" smtClean="0"/>
              <a:t> </a:t>
            </a:r>
            <a:r>
              <a:rPr lang="en-US" dirty="0" err="1" smtClean="0"/>
              <a:t>được</a:t>
            </a:r>
            <a:r>
              <a:rPr lang="en-US" dirty="0" smtClean="0"/>
              <a:t> </a:t>
            </a:r>
            <a:r>
              <a:rPr lang="en-US" dirty="0" err="1" smtClean="0"/>
              <a:t>nạp</a:t>
            </a:r>
            <a:r>
              <a:rPr lang="en-US" dirty="0" smtClean="0"/>
              <a:t> </a:t>
            </a:r>
            <a:r>
              <a:rPr lang="en-US" dirty="0" err="1" smtClean="0"/>
              <a:t>vào</a:t>
            </a:r>
            <a:r>
              <a:rPr lang="en-US" dirty="0" smtClean="0"/>
              <a:t> 1 </a:t>
            </a:r>
            <a:r>
              <a:rPr lang="en-US" dirty="0" err="1" smtClean="0"/>
              <a:t>tập</a:t>
            </a:r>
            <a:r>
              <a:rPr lang="en-US" dirty="0" smtClean="0"/>
              <a:t> </a:t>
            </a:r>
            <a:r>
              <a:rPr lang="en-US" dirty="0" err="1" smtClean="0"/>
              <a:t>các</a:t>
            </a:r>
            <a:r>
              <a:rPr lang="en-US" dirty="0" smtClean="0"/>
              <a:t> </a:t>
            </a:r>
            <a:r>
              <a:rPr lang="en-US" dirty="0" err="1" smtClean="0"/>
              <a:t>thanh</a:t>
            </a:r>
            <a:r>
              <a:rPr lang="en-US" dirty="0" smtClean="0"/>
              <a:t> </a:t>
            </a:r>
            <a:r>
              <a:rPr lang="en-US" dirty="0" err="1" smtClean="0"/>
              <a:t>ghi</a:t>
            </a:r>
            <a:r>
              <a:rPr lang="en-US" dirty="0" smtClean="0"/>
              <a:t> </a:t>
            </a:r>
            <a:r>
              <a:rPr lang="en-US" dirty="0" err="1" smtClean="0"/>
              <a:t>trung</a:t>
            </a:r>
            <a:r>
              <a:rPr lang="en-US" dirty="0" smtClean="0"/>
              <a:t> </a:t>
            </a:r>
            <a:r>
              <a:rPr lang="en-US" dirty="0" err="1" smtClean="0"/>
              <a:t>tâm</a:t>
            </a:r>
            <a:endParaRPr lang="en-US" dirty="0" smtClean="0"/>
          </a:p>
          <a:p>
            <a:pPr lvl="1"/>
            <a:r>
              <a:rPr lang="en-US" dirty="0" err="1" smtClean="0"/>
              <a:t>Các</a:t>
            </a:r>
            <a:r>
              <a:rPr lang="en-US" dirty="0" smtClean="0"/>
              <a:t> </a:t>
            </a:r>
            <a:r>
              <a:rPr lang="en-US" dirty="0" err="1" smtClean="0"/>
              <a:t>phép</a:t>
            </a:r>
            <a:r>
              <a:rPr lang="en-US" dirty="0" smtClean="0"/>
              <a:t> </a:t>
            </a:r>
            <a:r>
              <a:rPr lang="en-US" dirty="0" err="1" smtClean="0"/>
              <a:t>tính</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phải</a:t>
            </a:r>
            <a:r>
              <a:rPr lang="en-US" dirty="0" smtClean="0"/>
              <a:t> </a:t>
            </a:r>
            <a:r>
              <a:rPr lang="en-US" dirty="0" err="1" smtClean="0"/>
              <a:t>được</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trên</a:t>
            </a:r>
            <a:r>
              <a:rPr lang="en-US" dirty="0" smtClean="0"/>
              <a:t> </a:t>
            </a:r>
            <a:r>
              <a:rPr lang="en-US" dirty="0" err="1" smtClean="0"/>
              <a:t>các</a:t>
            </a:r>
            <a:r>
              <a:rPr lang="en-US" dirty="0" smtClean="0"/>
              <a:t> </a:t>
            </a:r>
            <a:r>
              <a:rPr lang="en-US" dirty="0" err="1" smtClean="0"/>
              <a:t>thanh</a:t>
            </a:r>
            <a:r>
              <a:rPr lang="en-US" dirty="0" smtClean="0"/>
              <a:t> </a:t>
            </a:r>
            <a:r>
              <a:rPr lang="en-US" dirty="0" err="1" smtClean="0"/>
              <a:t>ghi</a:t>
            </a:r>
            <a:endParaRPr lang="en-US" dirty="0" smtClean="0"/>
          </a:p>
          <a:p>
            <a:pPr lvl="1"/>
            <a:r>
              <a:rPr lang="en-US" dirty="0" err="1" smtClean="0"/>
              <a:t>Kết</a:t>
            </a:r>
            <a:r>
              <a:rPr lang="en-US" dirty="0" smtClean="0"/>
              <a:t> </a:t>
            </a:r>
            <a:r>
              <a:rPr lang="en-US" dirty="0" err="1" smtClean="0"/>
              <a:t>quả</a:t>
            </a:r>
            <a:r>
              <a:rPr lang="en-US" dirty="0" smtClean="0"/>
              <a:t> </a:t>
            </a:r>
            <a:r>
              <a:rPr lang="en-US" dirty="0" err="1" smtClean="0"/>
              <a:t>lưu</a:t>
            </a:r>
            <a:r>
              <a:rPr lang="en-US" dirty="0" smtClean="0"/>
              <a:t> </a:t>
            </a:r>
            <a:r>
              <a:rPr lang="en-US" dirty="0" err="1" smtClean="0"/>
              <a:t>lại</a:t>
            </a:r>
            <a:r>
              <a:rPr lang="en-US" dirty="0" smtClean="0"/>
              <a:t> </a:t>
            </a:r>
            <a:r>
              <a:rPr lang="en-US" dirty="0" err="1" smtClean="0"/>
              <a:t>bộ</a:t>
            </a:r>
            <a:r>
              <a:rPr lang="en-US" dirty="0" smtClean="0"/>
              <a:t> </a:t>
            </a:r>
            <a:r>
              <a:rPr lang="en-US" dirty="0" err="1" smtClean="0"/>
              <a:t>nhớ</a:t>
            </a:r>
            <a:endParaRPr lang="en-US" dirty="0"/>
          </a:p>
        </p:txBody>
      </p:sp>
      <p:sp>
        <p:nvSpPr>
          <p:cNvPr id="4" name="Slide Number Placeholder 3"/>
          <p:cNvSpPr>
            <a:spLocks noGrp="1"/>
          </p:cNvSpPr>
          <p:nvPr>
            <p:ph type="sldNum" sz="quarter" idx="12"/>
          </p:nvPr>
        </p:nvSpPr>
        <p:spPr/>
        <p:txBody>
          <a:bodyPr/>
          <a:lstStyle/>
          <a:p>
            <a:fld id="{4CC11C21-2A17-4D34-B226-F1AC3F20DC1C}" type="slidenum">
              <a:rPr lang="en-US" smtClean="0"/>
              <a:pPr/>
              <a:t>18</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799" y="4495800"/>
            <a:ext cx="7445829"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71362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Mô hình lập trình</a:t>
            </a:r>
          </a:p>
        </p:txBody>
      </p:sp>
      <p:sp>
        <p:nvSpPr>
          <p:cNvPr id="3" name="Content Placeholder 2"/>
          <p:cNvSpPr>
            <a:spLocks noGrp="1"/>
          </p:cNvSpPr>
          <p:nvPr>
            <p:ph idx="1"/>
          </p:nvPr>
        </p:nvSpPr>
        <p:spPr>
          <a:xfrm>
            <a:off x="152400" y="1600200"/>
            <a:ext cx="6781800" cy="5029200"/>
          </a:xfrm>
        </p:spPr>
        <p:txBody>
          <a:bodyPr>
            <a:normAutofit lnSpcReduction="10000"/>
          </a:bodyPr>
          <a:lstStyle/>
          <a:p>
            <a:r>
              <a:rPr lang="en-US" dirty="0" err="1" smtClean="0"/>
              <a:t>Mọi</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của</a:t>
            </a:r>
            <a:r>
              <a:rPr lang="en-US" dirty="0" smtClean="0"/>
              <a:t> </a:t>
            </a:r>
            <a:r>
              <a:rPr lang="en-US" dirty="0" err="1" smtClean="0"/>
              <a:t>chương</a:t>
            </a:r>
            <a:r>
              <a:rPr lang="en-US" dirty="0" smtClean="0"/>
              <a:t> </a:t>
            </a:r>
            <a:r>
              <a:rPr lang="en-US" dirty="0" err="1" smtClean="0"/>
              <a:t>trình</a:t>
            </a:r>
            <a:r>
              <a:rPr lang="en-US" dirty="0" smtClean="0"/>
              <a:t> </a:t>
            </a:r>
            <a:r>
              <a:rPr lang="en-US" dirty="0" err="1" smtClean="0"/>
              <a:t>tập</a:t>
            </a:r>
            <a:r>
              <a:rPr lang="en-US" dirty="0" smtClean="0"/>
              <a:t> </a:t>
            </a:r>
            <a:r>
              <a:rPr lang="en-US" dirty="0" err="1" smtClean="0"/>
              <a:t>trung</a:t>
            </a:r>
            <a:r>
              <a:rPr lang="en-US" dirty="0" smtClean="0"/>
              <a:t> </a:t>
            </a:r>
            <a:r>
              <a:rPr lang="en-US" dirty="0" err="1" smtClean="0"/>
              <a:t>quanh</a:t>
            </a:r>
            <a:r>
              <a:rPr lang="en-US" dirty="0" smtClean="0"/>
              <a:t> </a:t>
            </a:r>
            <a:r>
              <a:rPr lang="en-US" dirty="0" err="1" smtClean="0"/>
              <a:t>tập</a:t>
            </a:r>
            <a:r>
              <a:rPr lang="en-US" dirty="0" smtClean="0"/>
              <a:t> </a:t>
            </a:r>
            <a:r>
              <a:rPr lang="en-US" dirty="0" err="1" smtClean="0"/>
              <a:t>thanh</a:t>
            </a:r>
            <a:r>
              <a:rPr lang="en-US" dirty="0" smtClean="0"/>
              <a:t> </a:t>
            </a:r>
            <a:r>
              <a:rPr lang="en-US" dirty="0" err="1" smtClean="0"/>
              <a:t>ghi</a:t>
            </a:r>
            <a:r>
              <a:rPr lang="en-US" dirty="0" smtClean="0"/>
              <a:t> </a:t>
            </a:r>
            <a:r>
              <a:rPr lang="en-US" dirty="0" err="1" smtClean="0"/>
              <a:t>của</a:t>
            </a:r>
            <a:r>
              <a:rPr lang="en-US" dirty="0" smtClean="0"/>
              <a:t> CPU</a:t>
            </a:r>
          </a:p>
          <a:p>
            <a:r>
              <a:rPr lang="en-US" dirty="0" err="1" smtClean="0"/>
              <a:t>Tập</a:t>
            </a:r>
            <a:r>
              <a:rPr lang="en-US" dirty="0" smtClean="0"/>
              <a:t> </a:t>
            </a:r>
            <a:r>
              <a:rPr lang="en-US" dirty="0" err="1" smtClean="0"/>
              <a:t>thanh</a:t>
            </a:r>
            <a:r>
              <a:rPr lang="en-US" dirty="0" smtClean="0"/>
              <a:t> </a:t>
            </a:r>
            <a:r>
              <a:rPr lang="en-US" dirty="0" err="1" smtClean="0"/>
              <a:t>ghi</a:t>
            </a:r>
            <a:r>
              <a:rPr lang="en-US" dirty="0" smtClean="0"/>
              <a:t> </a:t>
            </a:r>
            <a:r>
              <a:rPr lang="en-US" dirty="0" err="1" smtClean="0"/>
              <a:t>gồm</a:t>
            </a:r>
            <a:r>
              <a:rPr lang="en-US" dirty="0" smtClean="0"/>
              <a:t> 16 </a:t>
            </a:r>
            <a:r>
              <a:rPr lang="en-US" dirty="0" err="1" smtClean="0"/>
              <a:t>thanh</a:t>
            </a:r>
            <a:r>
              <a:rPr lang="en-US" dirty="0" smtClean="0"/>
              <a:t> </a:t>
            </a:r>
            <a:r>
              <a:rPr lang="en-US" dirty="0" err="1" smtClean="0"/>
              <a:t>ghi</a:t>
            </a:r>
            <a:r>
              <a:rPr lang="en-US" dirty="0" smtClean="0"/>
              <a:t> 32-bit</a:t>
            </a:r>
          </a:p>
          <a:p>
            <a:pPr lvl="1"/>
            <a:r>
              <a:rPr lang="en-US" dirty="0" smtClean="0"/>
              <a:t>R0-R12 </a:t>
            </a:r>
            <a:r>
              <a:rPr lang="en-US" dirty="0" err="1" smtClean="0"/>
              <a:t>là</a:t>
            </a:r>
            <a:r>
              <a:rPr lang="en-US" dirty="0" smtClean="0"/>
              <a:t> </a:t>
            </a:r>
            <a:r>
              <a:rPr lang="en-US" dirty="0" err="1" smtClean="0"/>
              <a:t>các</a:t>
            </a:r>
            <a:r>
              <a:rPr lang="en-US" dirty="0" smtClean="0"/>
              <a:t> </a:t>
            </a:r>
            <a:r>
              <a:rPr lang="en-US" dirty="0" err="1" smtClean="0"/>
              <a:t>thanh</a:t>
            </a:r>
            <a:r>
              <a:rPr lang="en-US" dirty="0" smtClean="0"/>
              <a:t> </a:t>
            </a:r>
            <a:r>
              <a:rPr lang="en-US" dirty="0" err="1" smtClean="0"/>
              <a:t>ghi</a:t>
            </a:r>
            <a:r>
              <a:rPr lang="en-US" dirty="0" smtClean="0"/>
              <a:t> </a:t>
            </a:r>
            <a:r>
              <a:rPr lang="en-US" dirty="0" err="1" smtClean="0"/>
              <a:t>đơn</a:t>
            </a:r>
            <a:r>
              <a:rPr lang="en-US" dirty="0" smtClean="0"/>
              <a:t> </a:t>
            </a:r>
            <a:r>
              <a:rPr lang="en-US" dirty="0" err="1" smtClean="0"/>
              <a:t>giản</a:t>
            </a:r>
            <a:r>
              <a:rPr lang="en-US" dirty="0" smtClean="0"/>
              <a:t>, </a:t>
            </a:r>
            <a:r>
              <a:rPr lang="en-US" dirty="0" err="1" smtClean="0"/>
              <a:t>chứa</a:t>
            </a:r>
            <a:r>
              <a:rPr lang="en-US" dirty="0" smtClean="0"/>
              <a:t> </a:t>
            </a:r>
            <a:r>
              <a:rPr lang="en-US" dirty="0" err="1" smtClean="0"/>
              <a:t>các</a:t>
            </a:r>
            <a:r>
              <a:rPr lang="en-US" dirty="0" smtClean="0"/>
              <a:t> </a:t>
            </a:r>
            <a:r>
              <a:rPr lang="en-US" dirty="0" err="1" smtClean="0"/>
              <a:t>biến</a:t>
            </a:r>
            <a:endParaRPr lang="en-US" dirty="0" smtClean="0"/>
          </a:p>
          <a:p>
            <a:pPr lvl="1"/>
            <a:r>
              <a:rPr lang="en-US" dirty="0" smtClean="0"/>
              <a:t>R13-R15 </a:t>
            </a:r>
            <a:r>
              <a:rPr lang="en-US" dirty="0" err="1" smtClean="0"/>
              <a:t>có</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đặc</a:t>
            </a:r>
            <a:r>
              <a:rPr lang="en-US" dirty="0" smtClean="0"/>
              <a:t> </a:t>
            </a:r>
            <a:r>
              <a:rPr lang="en-US" dirty="0" err="1" smtClean="0"/>
              <a:t>biệt</a:t>
            </a:r>
            <a:endParaRPr lang="en-US" dirty="0" smtClean="0"/>
          </a:p>
          <a:p>
            <a:pPr lvl="2"/>
            <a:r>
              <a:rPr lang="en-US" dirty="0" smtClean="0"/>
              <a:t>R13 con </a:t>
            </a:r>
            <a:r>
              <a:rPr lang="en-US" dirty="0" err="1" smtClean="0"/>
              <a:t>trỏ</a:t>
            </a:r>
            <a:r>
              <a:rPr lang="en-US" dirty="0" smtClean="0"/>
              <a:t> </a:t>
            </a:r>
            <a:r>
              <a:rPr lang="en-US" dirty="0" err="1" smtClean="0"/>
              <a:t>ngăn</a:t>
            </a:r>
            <a:r>
              <a:rPr lang="en-US" dirty="0" smtClean="0"/>
              <a:t> </a:t>
            </a:r>
            <a:r>
              <a:rPr lang="en-US" dirty="0" err="1" smtClean="0"/>
              <a:t>xếp</a:t>
            </a:r>
            <a:endParaRPr lang="en-US" dirty="0" smtClean="0"/>
          </a:p>
          <a:p>
            <a:pPr lvl="2"/>
            <a:r>
              <a:rPr lang="en-US" dirty="0" smtClean="0"/>
              <a:t>R14 </a:t>
            </a:r>
            <a:r>
              <a:rPr lang="en-US" dirty="0" err="1" smtClean="0"/>
              <a:t>thanh</a:t>
            </a:r>
            <a:r>
              <a:rPr lang="en-US" dirty="0" smtClean="0"/>
              <a:t> </a:t>
            </a:r>
            <a:r>
              <a:rPr lang="en-US" dirty="0" err="1" smtClean="0"/>
              <a:t>ghi</a:t>
            </a:r>
            <a:r>
              <a:rPr lang="en-US" dirty="0" smtClean="0"/>
              <a:t> </a:t>
            </a:r>
            <a:r>
              <a:rPr lang="en-US" dirty="0" err="1" smtClean="0"/>
              <a:t>liên</a:t>
            </a:r>
            <a:r>
              <a:rPr lang="en-US" dirty="0" smtClean="0"/>
              <a:t> </a:t>
            </a:r>
            <a:r>
              <a:rPr lang="en-US" dirty="0" err="1" smtClean="0"/>
              <a:t>kết</a:t>
            </a:r>
            <a:r>
              <a:rPr lang="en-US" dirty="0" smtClean="0"/>
              <a:t>, </a:t>
            </a:r>
            <a:r>
              <a:rPr lang="en-US" dirty="0" err="1" smtClean="0"/>
              <a:t>lưu</a:t>
            </a:r>
            <a:r>
              <a:rPr lang="en-US" dirty="0" smtClean="0"/>
              <a:t> </a:t>
            </a:r>
            <a:r>
              <a:rPr lang="en-US" dirty="0" err="1" smtClean="0"/>
              <a:t>trữ</a:t>
            </a:r>
            <a:r>
              <a:rPr lang="en-US" dirty="0" smtClean="0"/>
              <a:t> </a:t>
            </a:r>
            <a:r>
              <a:rPr lang="en-US" dirty="0" err="1" smtClean="0"/>
              <a:t>địa</a:t>
            </a:r>
            <a:r>
              <a:rPr lang="en-US" dirty="0" smtClean="0"/>
              <a:t> </a:t>
            </a:r>
            <a:r>
              <a:rPr lang="en-US" dirty="0" err="1" smtClean="0"/>
              <a:t>chỉ</a:t>
            </a:r>
            <a:r>
              <a:rPr lang="en-US" dirty="0" smtClean="0"/>
              <a:t> </a:t>
            </a:r>
            <a:r>
              <a:rPr lang="en-US" dirty="0" err="1" smtClean="0"/>
              <a:t>trở</a:t>
            </a:r>
            <a:r>
              <a:rPr lang="en-US" dirty="0" smtClean="0"/>
              <a:t> </a:t>
            </a:r>
            <a:r>
              <a:rPr lang="en-US" dirty="0" err="1" smtClean="0"/>
              <a:t>về</a:t>
            </a:r>
            <a:r>
              <a:rPr lang="en-US" dirty="0" smtClean="0"/>
              <a:t> </a:t>
            </a:r>
            <a:r>
              <a:rPr lang="en-US" dirty="0" err="1" smtClean="0"/>
              <a:t>khi</a:t>
            </a:r>
            <a:r>
              <a:rPr lang="en-US" dirty="0" smtClean="0"/>
              <a:t> </a:t>
            </a:r>
            <a:r>
              <a:rPr lang="en-US" dirty="0" err="1" smtClean="0"/>
              <a:t>gọi</a:t>
            </a:r>
            <a:r>
              <a:rPr lang="en-US" dirty="0" smtClean="0"/>
              <a:t> </a:t>
            </a:r>
            <a:r>
              <a:rPr lang="en-US" dirty="0" err="1" smtClean="0"/>
              <a:t>các</a:t>
            </a:r>
            <a:r>
              <a:rPr lang="en-US" dirty="0" smtClean="0"/>
              <a:t> </a:t>
            </a:r>
            <a:r>
              <a:rPr lang="en-US" dirty="0" err="1" smtClean="0"/>
              <a:t>ctr</a:t>
            </a:r>
            <a:r>
              <a:rPr lang="en-US" dirty="0" smtClean="0"/>
              <a:t> con</a:t>
            </a:r>
          </a:p>
          <a:p>
            <a:pPr lvl="2"/>
            <a:r>
              <a:rPr lang="en-US" dirty="0" smtClean="0"/>
              <a:t>R15 con </a:t>
            </a:r>
            <a:r>
              <a:rPr lang="en-US" dirty="0" err="1" smtClean="0"/>
              <a:t>trỏ</a:t>
            </a:r>
            <a:r>
              <a:rPr lang="en-US" dirty="0" smtClean="0"/>
              <a:t> </a:t>
            </a:r>
            <a:r>
              <a:rPr lang="en-US" dirty="0" err="1" smtClean="0"/>
              <a:t>lệnh</a:t>
            </a:r>
            <a:endParaRPr lang="en-US" dirty="0"/>
          </a:p>
        </p:txBody>
      </p:sp>
      <p:sp>
        <p:nvSpPr>
          <p:cNvPr id="4" name="Slide Number Placeholder 3"/>
          <p:cNvSpPr>
            <a:spLocks noGrp="1"/>
          </p:cNvSpPr>
          <p:nvPr>
            <p:ph type="sldNum" sz="quarter" idx="12"/>
          </p:nvPr>
        </p:nvSpPr>
        <p:spPr/>
        <p:txBody>
          <a:bodyPr/>
          <a:lstStyle/>
          <a:p>
            <a:fld id="{4CC11C21-2A17-4D34-B226-F1AC3F20DC1C}" type="slidenum">
              <a:rPr lang="en-US" smtClean="0"/>
              <a:pPr/>
              <a:t>19</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1788051"/>
            <a:ext cx="1990725" cy="4841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82511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Compilation Process </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4837" y="2077244"/>
            <a:ext cx="7934325" cy="3619500"/>
          </a:xfrm>
        </p:spPr>
      </p:pic>
      <p:sp>
        <p:nvSpPr>
          <p:cNvPr id="4" name="Slide Number Placeholder 3"/>
          <p:cNvSpPr>
            <a:spLocks noGrp="1"/>
          </p:cNvSpPr>
          <p:nvPr>
            <p:ph type="sldNum" sz="quarter" idx="12"/>
          </p:nvPr>
        </p:nvSpPr>
        <p:spPr/>
        <p:txBody>
          <a:bodyPr/>
          <a:lstStyle/>
          <a:p>
            <a:fld id="{4CC11C21-2A17-4D34-B226-F1AC3F20DC1C}" type="slidenum">
              <a:rPr lang="en-US" smtClean="0"/>
              <a:pPr/>
              <a:t>2</a:t>
            </a:fld>
            <a:endParaRPr lang="en-US"/>
          </a:p>
        </p:txBody>
      </p:sp>
    </p:spTree>
    <p:extLst>
      <p:ext uri="{BB962C8B-B14F-4D97-AF65-F5344CB8AC3E}">
        <p14:creationId xmlns:p14="http://schemas.microsoft.com/office/powerpoint/2010/main" val="366527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thanh</a:t>
            </a:r>
            <a:r>
              <a:rPr lang="en-US" dirty="0" smtClean="0"/>
              <a:t> </a:t>
            </a:r>
            <a:r>
              <a:rPr lang="en-US" dirty="0" err="1" smtClean="0"/>
              <a:t>ghi</a:t>
            </a:r>
            <a:r>
              <a:rPr lang="en-US" dirty="0" smtClean="0"/>
              <a:t> </a:t>
            </a:r>
            <a:r>
              <a:rPr lang="en-US" dirty="0" err="1" smtClean="0"/>
              <a:t>đặc</a:t>
            </a:r>
            <a:r>
              <a:rPr lang="en-US" dirty="0" smtClean="0"/>
              <a:t> </a:t>
            </a:r>
            <a:r>
              <a:rPr lang="en-US" dirty="0" err="1" smtClean="0"/>
              <a:t>biệt</a:t>
            </a:r>
            <a:r>
              <a:rPr lang="en-US" dirty="0" smtClean="0"/>
              <a:t> </a:t>
            </a:r>
            <a:endParaRPr lang="en-US" dirty="0"/>
          </a:p>
        </p:txBody>
      </p:sp>
      <p:sp>
        <p:nvSpPr>
          <p:cNvPr id="3" name="Content Placeholder 2"/>
          <p:cNvSpPr>
            <a:spLocks noGrp="1"/>
          </p:cNvSpPr>
          <p:nvPr>
            <p:ph idx="1"/>
          </p:nvPr>
        </p:nvSpPr>
        <p:spPr/>
        <p:txBody>
          <a:bodyPr/>
          <a:lstStyle/>
          <a:p>
            <a:r>
              <a:rPr lang="en-US" dirty="0" err="1" smtClean="0"/>
              <a:t>xPSR</a:t>
            </a:r>
            <a:endParaRPr lang="en-US" dirty="0" smtClean="0"/>
          </a:p>
          <a:p>
            <a:r>
              <a:rPr lang="en-US" dirty="0" smtClean="0"/>
              <a:t>PRIMASK</a:t>
            </a:r>
          </a:p>
          <a:p>
            <a:r>
              <a:rPr lang="en-US" dirty="0" smtClean="0"/>
              <a:t>FAULTMASK</a:t>
            </a:r>
          </a:p>
          <a:p>
            <a:r>
              <a:rPr lang="en-US" dirty="0" smtClean="0"/>
              <a:t>BASEPRI</a:t>
            </a:r>
          </a:p>
          <a:p>
            <a:r>
              <a:rPr lang="en-US" dirty="0" smtClean="0"/>
              <a:t>CONTROL</a:t>
            </a:r>
          </a:p>
          <a:p>
            <a:pPr marL="0" indent="0">
              <a:buNone/>
            </a:pPr>
            <a:r>
              <a:rPr lang="en-US" dirty="0" smtClean="0"/>
              <a:t>	</a:t>
            </a:r>
            <a:r>
              <a:rPr lang="en-US" dirty="0" err="1" smtClean="0"/>
              <a:t>Sử</a:t>
            </a:r>
            <a:r>
              <a:rPr lang="en-US" dirty="0" smtClean="0"/>
              <a:t> </a:t>
            </a:r>
            <a:r>
              <a:rPr lang="en-US" dirty="0" err="1" smtClean="0"/>
              <a:t>dụng</a:t>
            </a:r>
            <a:r>
              <a:rPr lang="en-US" dirty="0" smtClean="0"/>
              <a:t> </a:t>
            </a:r>
            <a:r>
              <a:rPr lang="en-US" dirty="0" err="1" smtClean="0"/>
              <a:t>khi</a:t>
            </a:r>
            <a:r>
              <a:rPr lang="en-US" dirty="0" smtClean="0"/>
              <a:t> </a:t>
            </a:r>
            <a:r>
              <a:rPr lang="en-US" dirty="0" err="1" smtClean="0"/>
              <a:t>muốn</a:t>
            </a:r>
            <a:r>
              <a:rPr lang="en-US" dirty="0" smtClean="0"/>
              <a:t> </a:t>
            </a:r>
            <a:r>
              <a:rPr lang="en-US" dirty="0" err="1" smtClean="0"/>
              <a:t>lập</a:t>
            </a:r>
            <a:r>
              <a:rPr lang="en-US" dirty="0" smtClean="0"/>
              <a:t> </a:t>
            </a:r>
            <a:r>
              <a:rPr lang="en-US" dirty="0" err="1" smtClean="0"/>
              <a:t>trình</a:t>
            </a:r>
            <a:r>
              <a:rPr lang="en-US" dirty="0" smtClean="0"/>
              <a:t> </a:t>
            </a:r>
            <a:r>
              <a:rPr lang="en-US" dirty="0" err="1" smtClean="0"/>
              <a:t>những</a:t>
            </a:r>
            <a:r>
              <a:rPr lang="en-US" dirty="0" smtClean="0"/>
              <a:t> </a:t>
            </a:r>
            <a:r>
              <a:rPr lang="en-US" dirty="0" err="1" smtClean="0"/>
              <a:t>chương</a:t>
            </a:r>
            <a:r>
              <a:rPr lang="en-US" dirty="0" smtClean="0"/>
              <a:t> </a:t>
            </a:r>
            <a:r>
              <a:rPr lang="en-US" dirty="0" err="1" smtClean="0"/>
              <a:t>trình</a:t>
            </a:r>
            <a:r>
              <a:rPr lang="en-US" dirty="0" smtClean="0"/>
              <a:t> </a:t>
            </a:r>
            <a:r>
              <a:rPr lang="en-US" dirty="0" err="1" smtClean="0"/>
              <a:t>phức</a:t>
            </a:r>
            <a:r>
              <a:rPr lang="en-US" dirty="0" smtClean="0"/>
              <a:t> </a:t>
            </a:r>
            <a:r>
              <a:rPr lang="en-US" dirty="0" err="1" smtClean="0"/>
              <a:t>tạp</a:t>
            </a:r>
            <a:r>
              <a:rPr lang="en-US" dirty="0" smtClean="0"/>
              <a:t> </a:t>
            </a:r>
            <a:r>
              <a:rPr lang="en-US" dirty="0" err="1" smtClean="0"/>
              <a:t>và</a:t>
            </a:r>
            <a:r>
              <a:rPr lang="en-US" dirty="0" smtClean="0"/>
              <a:t> ở </a:t>
            </a:r>
            <a:r>
              <a:rPr lang="en-US" dirty="0" err="1" smtClean="0"/>
              <a:t>mức</a:t>
            </a:r>
            <a:r>
              <a:rPr lang="en-US" dirty="0" smtClean="0"/>
              <a:t> </a:t>
            </a:r>
            <a:r>
              <a:rPr lang="en-US" dirty="0" err="1" smtClean="0"/>
              <a:t>thấp</a:t>
            </a:r>
            <a:r>
              <a:rPr lang="en-US" dirty="0" smtClean="0"/>
              <a:t> (embedded OS)</a:t>
            </a:r>
          </a:p>
          <a:p>
            <a:endParaRPr lang="en-US" dirty="0"/>
          </a:p>
        </p:txBody>
      </p:sp>
      <p:sp>
        <p:nvSpPr>
          <p:cNvPr id="4" name="Slide Number Placeholder 3"/>
          <p:cNvSpPr>
            <a:spLocks noGrp="1"/>
          </p:cNvSpPr>
          <p:nvPr>
            <p:ph type="sldNum" sz="quarter" idx="12"/>
          </p:nvPr>
        </p:nvSpPr>
        <p:spPr/>
        <p:txBody>
          <a:bodyPr/>
          <a:lstStyle/>
          <a:p>
            <a:fld id="{4CC11C21-2A17-4D34-B226-F1AC3F20DC1C}" type="slidenum">
              <a:rPr lang="en-US" smtClean="0"/>
              <a:pPr/>
              <a:t>20</a:t>
            </a:fld>
            <a:endParaRPr lang="en-US"/>
          </a:p>
        </p:txBody>
      </p:sp>
      <p:sp>
        <p:nvSpPr>
          <p:cNvPr id="6" name="Right Arrow 5"/>
          <p:cNvSpPr/>
          <p:nvPr/>
        </p:nvSpPr>
        <p:spPr>
          <a:xfrm>
            <a:off x="762000" y="4724400"/>
            <a:ext cx="609600" cy="2743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413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Thanh ghi xPSR</a:t>
            </a:r>
            <a:endParaRPr lang="en-US"/>
          </a:p>
        </p:txBody>
      </p:sp>
      <p:sp>
        <p:nvSpPr>
          <p:cNvPr id="3" name="Content Placeholder 2"/>
          <p:cNvSpPr>
            <a:spLocks noGrp="1"/>
          </p:cNvSpPr>
          <p:nvPr>
            <p:ph idx="1"/>
          </p:nvPr>
        </p:nvSpPr>
        <p:spPr>
          <a:xfrm>
            <a:off x="457200" y="1600200"/>
            <a:ext cx="8458200" cy="4525963"/>
          </a:xfrm>
        </p:spPr>
        <p:txBody>
          <a:bodyPr>
            <a:normAutofit lnSpcReduction="10000"/>
          </a:bodyPr>
          <a:lstStyle/>
          <a:p>
            <a:pPr algn="just"/>
            <a:r>
              <a:rPr lang="en-US" dirty="0" err="1" smtClean="0"/>
              <a:t>xPSR</a:t>
            </a:r>
            <a:r>
              <a:rPr lang="en-US" dirty="0" smtClean="0"/>
              <a:t> </a:t>
            </a:r>
            <a:r>
              <a:rPr lang="en-US" dirty="0" err="1" smtClean="0"/>
              <a:t>là</a:t>
            </a:r>
            <a:r>
              <a:rPr lang="en-US" dirty="0" smtClean="0"/>
              <a:t> </a:t>
            </a:r>
            <a:r>
              <a:rPr lang="en-US" dirty="0" err="1" smtClean="0"/>
              <a:t>thanh</a:t>
            </a:r>
            <a:r>
              <a:rPr lang="en-US" dirty="0" smtClean="0"/>
              <a:t> </a:t>
            </a:r>
            <a:r>
              <a:rPr lang="en-US" dirty="0" err="1" smtClean="0"/>
              <a:t>ghi</a:t>
            </a:r>
            <a:r>
              <a:rPr lang="en-US" dirty="0" smtClean="0"/>
              <a:t> </a:t>
            </a:r>
            <a:r>
              <a:rPr lang="en-US" dirty="0" err="1" smtClean="0"/>
              <a:t>trạng</a:t>
            </a:r>
            <a:r>
              <a:rPr lang="en-US" dirty="0" smtClean="0"/>
              <a:t> </a:t>
            </a:r>
            <a:r>
              <a:rPr lang="en-US" dirty="0" err="1" smtClean="0"/>
              <a:t>thái</a:t>
            </a:r>
            <a:r>
              <a:rPr lang="en-US" dirty="0" smtClean="0"/>
              <a:t> </a:t>
            </a:r>
            <a:r>
              <a:rPr lang="en-US" dirty="0" err="1" smtClean="0"/>
              <a:t>chương</a:t>
            </a:r>
            <a:r>
              <a:rPr lang="en-US" dirty="0" smtClean="0"/>
              <a:t> </a:t>
            </a:r>
            <a:r>
              <a:rPr lang="en-US" dirty="0" err="1" smtClean="0"/>
              <a:t>trình</a:t>
            </a:r>
            <a:endParaRPr lang="en-US" dirty="0" smtClean="0"/>
          </a:p>
          <a:p>
            <a:pPr lvl="1" algn="just"/>
            <a:r>
              <a:rPr lang="en-US" dirty="0" err="1" smtClean="0"/>
              <a:t>Là</a:t>
            </a:r>
            <a:r>
              <a:rPr lang="en-US" dirty="0" smtClean="0"/>
              <a:t> </a:t>
            </a:r>
            <a:r>
              <a:rPr lang="en-US" dirty="0" err="1" smtClean="0"/>
              <a:t>thanh</a:t>
            </a:r>
            <a:r>
              <a:rPr lang="en-US" dirty="0" smtClean="0"/>
              <a:t> </a:t>
            </a:r>
            <a:r>
              <a:rPr lang="en-US" dirty="0" err="1" smtClean="0"/>
              <a:t>ghi</a:t>
            </a:r>
            <a:r>
              <a:rPr lang="en-US" dirty="0" smtClean="0"/>
              <a:t> </a:t>
            </a:r>
            <a:r>
              <a:rPr lang="en-US" dirty="0" err="1" smtClean="0"/>
              <a:t>riêng</a:t>
            </a:r>
            <a:r>
              <a:rPr lang="en-US" dirty="0" smtClean="0"/>
              <a:t>, </a:t>
            </a:r>
            <a:r>
              <a:rPr lang="en-US" dirty="0" err="1" smtClean="0"/>
              <a:t>chỉ</a:t>
            </a:r>
            <a:r>
              <a:rPr lang="en-US" dirty="0" smtClean="0"/>
              <a:t> </a:t>
            </a:r>
            <a:r>
              <a:rPr lang="en-US" dirty="0" err="1" smtClean="0"/>
              <a:t>có</a:t>
            </a:r>
            <a:r>
              <a:rPr lang="en-US" dirty="0" smtClean="0"/>
              <a:t> </a:t>
            </a:r>
            <a:r>
              <a:rPr lang="en-US" dirty="0" err="1" smtClean="0"/>
              <a:t>thể</a:t>
            </a:r>
            <a:r>
              <a:rPr lang="en-US" dirty="0" smtClean="0"/>
              <a:t> </a:t>
            </a:r>
            <a:r>
              <a:rPr lang="en-US" dirty="0" err="1" smtClean="0"/>
              <a:t>truy</a:t>
            </a:r>
            <a:r>
              <a:rPr lang="en-US" dirty="0" smtClean="0"/>
              <a:t> </a:t>
            </a:r>
            <a:r>
              <a:rPr lang="en-US" dirty="0" err="1" smtClean="0"/>
              <a:t>cập</a:t>
            </a:r>
            <a:r>
              <a:rPr lang="en-US" dirty="0" smtClean="0"/>
              <a:t> </a:t>
            </a:r>
            <a:r>
              <a:rPr lang="en-US" dirty="0" err="1" smtClean="0"/>
              <a:t>thông</a:t>
            </a:r>
            <a:r>
              <a:rPr lang="en-US" dirty="0" smtClean="0"/>
              <a:t> qua 2 </a:t>
            </a:r>
            <a:r>
              <a:rPr lang="en-US" dirty="0" err="1" smtClean="0"/>
              <a:t>lệnh</a:t>
            </a:r>
            <a:r>
              <a:rPr lang="en-US" dirty="0" smtClean="0"/>
              <a:t> </a:t>
            </a:r>
            <a:r>
              <a:rPr lang="en-US" dirty="0" err="1" smtClean="0"/>
              <a:t>chuyên</a:t>
            </a:r>
            <a:r>
              <a:rPr lang="en-US" dirty="0" smtClean="0"/>
              <a:t> </a:t>
            </a:r>
            <a:r>
              <a:rPr lang="en-US" dirty="0" err="1" smtClean="0"/>
              <a:t>dụng</a:t>
            </a:r>
            <a:endParaRPr lang="en-US" dirty="0" smtClean="0"/>
          </a:p>
          <a:p>
            <a:pPr lvl="1" algn="just"/>
            <a:r>
              <a:rPr lang="en-US" dirty="0" err="1" smtClean="0"/>
              <a:t>Các</a:t>
            </a:r>
            <a:r>
              <a:rPr lang="en-US" dirty="0" smtClean="0"/>
              <a:t> </a:t>
            </a:r>
            <a:r>
              <a:rPr lang="en-US" dirty="0" err="1" smtClean="0"/>
              <a:t>cờ</a:t>
            </a:r>
            <a:endParaRPr lang="en-US" dirty="0" smtClean="0"/>
          </a:p>
          <a:p>
            <a:pPr lvl="2" algn="just"/>
            <a:r>
              <a:rPr lang="en-US" dirty="0" smtClean="0"/>
              <a:t>N, Z, C, V = Negative , Zero, Carry, Overflow</a:t>
            </a:r>
          </a:p>
          <a:p>
            <a:pPr lvl="2" algn="just"/>
            <a:r>
              <a:rPr lang="en-US" dirty="0" smtClean="0"/>
              <a:t>Q </a:t>
            </a:r>
            <a:r>
              <a:rPr lang="en-US" dirty="0" err="1" smtClean="0"/>
              <a:t>cho</a:t>
            </a:r>
            <a:r>
              <a:rPr lang="en-US" dirty="0" smtClean="0"/>
              <a:t> </a:t>
            </a:r>
            <a:r>
              <a:rPr lang="en-US" dirty="0" err="1" smtClean="0"/>
              <a:t>biết</a:t>
            </a:r>
            <a:r>
              <a:rPr lang="en-US" dirty="0" smtClean="0"/>
              <a:t> 1 </a:t>
            </a:r>
            <a:r>
              <a:rPr lang="en-US" dirty="0" err="1" smtClean="0"/>
              <a:t>biến</a:t>
            </a:r>
            <a:r>
              <a:rPr lang="en-US" dirty="0" smtClean="0"/>
              <a:t> </a:t>
            </a:r>
            <a:r>
              <a:rPr lang="en-US" dirty="0" err="1" smtClean="0"/>
              <a:t>đã</a:t>
            </a:r>
            <a:r>
              <a:rPr lang="en-US" dirty="0" smtClean="0"/>
              <a:t> </a:t>
            </a:r>
            <a:r>
              <a:rPr lang="en-US" dirty="0" err="1" smtClean="0"/>
              <a:t>đạt</a:t>
            </a:r>
            <a:r>
              <a:rPr lang="en-US" dirty="0" smtClean="0"/>
              <a:t> </a:t>
            </a:r>
            <a:r>
              <a:rPr lang="en-US" dirty="0" err="1" smtClean="0"/>
              <a:t>được</a:t>
            </a:r>
            <a:r>
              <a:rPr lang="en-US" dirty="0" smtClean="0"/>
              <a:t> </a:t>
            </a:r>
            <a:r>
              <a:rPr lang="en-US" dirty="0" err="1" smtClean="0"/>
              <a:t>giá</a:t>
            </a:r>
            <a:r>
              <a:rPr lang="en-US" dirty="0" smtClean="0"/>
              <a:t> </a:t>
            </a:r>
            <a:r>
              <a:rPr lang="en-US" dirty="0" err="1" smtClean="0"/>
              <a:t>trị</a:t>
            </a:r>
            <a:r>
              <a:rPr lang="en-US" dirty="0" smtClean="0"/>
              <a:t> </a:t>
            </a:r>
            <a:r>
              <a:rPr lang="en-US" dirty="0" err="1" smtClean="0"/>
              <a:t>tối</a:t>
            </a:r>
            <a:r>
              <a:rPr lang="en-US" dirty="0" smtClean="0"/>
              <a:t> </a:t>
            </a:r>
            <a:r>
              <a:rPr lang="en-US" dirty="0" err="1" smtClean="0"/>
              <a:t>đa</a:t>
            </a:r>
            <a:r>
              <a:rPr lang="en-US" dirty="0" smtClean="0"/>
              <a:t>/</a:t>
            </a:r>
            <a:r>
              <a:rPr lang="en-US" dirty="0" err="1" smtClean="0"/>
              <a:t>tối</a:t>
            </a:r>
            <a:r>
              <a:rPr lang="en-US" dirty="0" smtClean="0"/>
              <a:t> </a:t>
            </a:r>
            <a:r>
              <a:rPr lang="en-US" dirty="0" err="1" smtClean="0"/>
              <a:t>thiểu</a:t>
            </a:r>
            <a:endParaRPr lang="en-US" dirty="0" smtClean="0"/>
          </a:p>
          <a:p>
            <a:pPr lvl="2" algn="just"/>
            <a:r>
              <a:rPr lang="en-US" dirty="0" smtClean="0"/>
              <a:t>IT – “If-then”, </a:t>
            </a:r>
            <a:r>
              <a:rPr lang="en-US" dirty="0" err="1" smtClean="0"/>
              <a:t>kiểm</a:t>
            </a:r>
            <a:r>
              <a:rPr lang="en-US" dirty="0" smtClean="0"/>
              <a:t> </a:t>
            </a:r>
            <a:r>
              <a:rPr lang="en-US" dirty="0" err="1" smtClean="0"/>
              <a:t>tra</a:t>
            </a:r>
            <a:r>
              <a:rPr lang="en-US" dirty="0" smtClean="0"/>
              <a:t> </a:t>
            </a:r>
            <a:r>
              <a:rPr lang="en-US" dirty="0" err="1" smtClean="0"/>
              <a:t>điều</a:t>
            </a:r>
            <a:r>
              <a:rPr lang="en-US" dirty="0" smtClean="0"/>
              <a:t> </a:t>
            </a:r>
            <a:r>
              <a:rPr lang="en-US" dirty="0" err="1" smtClean="0"/>
              <a:t>kiện</a:t>
            </a:r>
            <a:r>
              <a:rPr lang="en-US" dirty="0" smtClean="0"/>
              <a:t> </a:t>
            </a:r>
            <a:r>
              <a:rPr lang="en-US" dirty="0" err="1" smtClean="0"/>
              <a:t>thực</a:t>
            </a:r>
            <a:r>
              <a:rPr lang="en-US" dirty="0" smtClean="0"/>
              <a:t> </a:t>
            </a:r>
            <a:r>
              <a:rPr lang="en-US" dirty="0" err="1" smtClean="0"/>
              <a:t>thi</a:t>
            </a:r>
            <a:r>
              <a:rPr lang="en-US" dirty="0" smtClean="0"/>
              <a:t> 1 </a:t>
            </a:r>
            <a:r>
              <a:rPr lang="en-US" dirty="0" err="1" smtClean="0"/>
              <a:t>lệnh</a:t>
            </a:r>
            <a:r>
              <a:rPr lang="en-US" dirty="0" smtClean="0"/>
              <a:t> </a:t>
            </a:r>
            <a:r>
              <a:rPr lang="en-US" dirty="0" err="1" smtClean="0"/>
              <a:t>là</a:t>
            </a:r>
            <a:r>
              <a:rPr lang="en-US" dirty="0" smtClean="0"/>
              <a:t> </a:t>
            </a:r>
            <a:r>
              <a:rPr lang="en-US" dirty="0" err="1" smtClean="0"/>
              <a:t>đúng</a:t>
            </a:r>
            <a:endParaRPr lang="en-US" dirty="0" smtClean="0"/>
          </a:p>
          <a:p>
            <a:pPr lvl="2" algn="just"/>
            <a:r>
              <a:rPr lang="en-US" dirty="0" smtClean="0"/>
              <a:t>ICI – </a:t>
            </a:r>
            <a:r>
              <a:rPr lang="en-US" dirty="0" err="1" smtClean="0"/>
              <a:t>Interrup</a:t>
            </a:r>
            <a:r>
              <a:rPr lang="en-US" dirty="0" smtClean="0"/>
              <a:t> </a:t>
            </a:r>
            <a:r>
              <a:rPr lang="en-US" dirty="0" err="1" smtClean="0"/>
              <a:t>Continuable</a:t>
            </a:r>
            <a:r>
              <a:rPr lang="en-US" dirty="0" smtClean="0"/>
              <a:t> Instruction; T - Thumb</a:t>
            </a:r>
          </a:p>
          <a:p>
            <a:pPr lvl="1" algn="just"/>
            <a:r>
              <a:rPr lang="en-US" dirty="0" err="1" smtClean="0"/>
              <a:t>Lệnh</a:t>
            </a:r>
            <a:r>
              <a:rPr lang="en-US" dirty="0" smtClean="0"/>
              <a:t> NOP</a:t>
            </a:r>
          </a:p>
          <a:p>
            <a:pPr lvl="2" algn="just"/>
            <a:r>
              <a:rPr lang="en-US" dirty="0" err="1" smtClean="0"/>
              <a:t>Không</a:t>
            </a:r>
            <a:r>
              <a:rPr lang="en-US" dirty="0" smtClean="0"/>
              <a:t> </a:t>
            </a:r>
            <a:r>
              <a:rPr lang="en-US" dirty="0" err="1" smtClean="0"/>
              <a:t>làm</a:t>
            </a:r>
            <a:r>
              <a:rPr lang="en-US" dirty="0" smtClean="0"/>
              <a:t> </a:t>
            </a:r>
            <a:r>
              <a:rPr lang="en-US" dirty="0" err="1" smtClean="0"/>
              <a:t>gì</a:t>
            </a:r>
            <a:r>
              <a:rPr lang="en-US" dirty="0" smtClean="0"/>
              <a:t>, </a:t>
            </a:r>
            <a:r>
              <a:rPr lang="en-US" dirty="0" err="1" smtClean="0"/>
              <a:t>đưa</a:t>
            </a:r>
            <a:r>
              <a:rPr lang="en-US" dirty="0" smtClean="0"/>
              <a:t> </a:t>
            </a:r>
            <a:r>
              <a:rPr lang="en-US" dirty="0" err="1" smtClean="0"/>
              <a:t>vào</a:t>
            </a:r>
            <a:r>
              <a:rPr lang="en-US" dirty="0" smtClean="0"/>
              <a:t> </a:t>
            </a:r>
            <a:r>
              <a:rPr lang="en-US" dirty="0" err="1" smtClean="0"/>
              <a:t>để</a:t>
            </a:r>
            <a:r>
              <a:rPr lang="en-US" dirty="0" smtClean="0"/>
              <a:t> </a:t>
            </a:r>
            <a:r>
              <a:rPr lang="en-US" dirty="0" err="1" smtClean="0"/>
              <a:t>đảm</a:t>
            </a:r>
            <a:r>
              <a:rPr lang="en-US" dirty="0" smtClean="0"/>
              <a:t> </a:t>
            </a:r>
            <a:r>
              <a:rPr lang="en-US" dirty="0" err="1" smtClean="0"/>
              <a:t>bảo</a:t>
            </a:r>
            <a:r>
              <a:rPr lang="en-US" dirty="0" smtClean="0"/>
              <a:t> </a:t>
            </a:r>
            <a:r>
              <a:rPr lang="en-US" dirty="0" err="1" smtClean="0"/>
              <a:t>đường</a:t>
            </a:r>
            <a:r>
              <a:rPr lang="en-US" dirty="0" smtClean="0"/>
              <a:t> </a:t>
            </a:r>
            <a:r>
              <a:rPr lang="en-US" dirty="0" err="1" smtClean="0"/>
              <a:t>ống</a:t>
            </a:r>
            <a:r>
              <a:rPr lang="en-US" dirty="0" smtClean="0"/>
              <a:t> </a:t>
            </a:r>
            <a:r>
              <a:rPr lang="en-US" dirty="0" err="1" smtClean="0"/>
              <a:t>khác</a:t>
            </a:r>
            <a:r>
              <a:rPr lang="en-US" dirty="0" smtClean="0"/>
              <a:t> </a:t>
            </a:r>
            <a:r>
              <a:rPr lang="en-US" dirty="0" err="1" smtClean="0"/>
              <a:t>rỗng</a:t>
            </a:r>
            <a:endParaRPr lang="en-US" dirty="0" smtClean="0"/>
          </a:p>
          <a:p>
            <a:pPr algn="just"/>
            <a:endParaRPr lang="en-US" dirty="0"/>
          </a:p>
        </p:txBody>
      </p:sp>
      <p:sp>
        <p:nvSpPr>
          <p:cNvPr id="4" name="Slide Number Placeholder 3"/>
          <p:cNvSpPr>
            <a:spLocks noGrp="1"/>
          </p:cNvSpPr>
          <p:nvPr>
            <p:ph type="sldNum" sz="quarter" idx="12"/>
          </p:nvPr>
        </p:nvSpPr>
        <p:spPr/>
        <p:txBody>
          <a:bodyPr/>
          <a:lstStyle/>
          <a:p>
            <a:fld id="{4CC11C21-2A17-4D34-B226-F1AC3F20DC1C}" type="slidenum">
              <a:rPr lang="en-US" smtClean="0"/>
              <a:pPr/>
              <a:t>21</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6029325"/>
            <a:ext cx="844867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58181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Thanh</a:t>
            </a:r>
            <a:r>
              <a:rPr lang="en-US" dirty="0" smtClean="0"/>
              <a:t> </a:t>
            </a:r>
            <a:r>
              <a:rPr lang="en-US" dirty="0" err="1" smtClean="0"/>
              <a:t>ghi</a:t>
            </a:r>
            <a:r>
              <a:rPr lang="en-US" dirty="0" smtClean="0"/>
              <a:t> </a:t>
            </a:r>
            <a:r>
              <a:rPr lang="en-US" dirty="0" err="1" smtClean="0"/>
              <a:t>xPSR</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CC11C21-2A17-4D34-B226-F1AC3F20DC1C}" type="slidenum">
              <a:rPr lang="en-US" smtClean="0"/>
              <a:pPr/>
              <a:t>22</a:t>
            </a:fld>
            <a:endParaRPr lang="en-US"/>
          </a:p>
        </p:txBody>
      </p:sp>
      <p:pic>
        <p:nvPicPr>
          <p:cNvPr id="5" name="Picture 4"/>
          <p:cNvPicPr>
            <a:picLocks noChangeAspect="1"/>
          </p:cNvPicPr>
          <p:nvPr/>
        </p:nvPicPr>
        <p:blipFill>
          <a:blip r:embed="rId2"/>
          <a:stretch>
            <a:fillRect/>
          </a:stretch>
        </p:blipFill>
        <p:spPr>
          <a:xfrm>
            <a:off x="228600" y="1219200"/>
            <a:ext cx="8848725" cy="5381625"/>
          </a:xfrm>
          <a:prstGeom prst="rect">
            <a:avLst/>
          </a:prstGeom>
        </p:spPr>
      </p:pic>
    </p:spTree>
    <p:extLst>
      <p:ext uri="{BB962C8B-B14F-4D97-AF65-F5344CB8AC3E}">
        <p14:creationId xmlns:p14="http://schemas.microsoft.com/office/powerpoint/2010/main" val="10464789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Chế</a:t>
            </a:r>
            <a:r>
              <a:rPr lang="en-US" dirty="0" smtClean="0"/>
              <a:t> </a:t>
            </a:r>
            <a:r>
              <a:rPr lang="en-US" dirty="0" err="1" smtClean="0"/>
              <a:t>độ</a:t>
            </a:r>
            <a:r>
              <a:rPr lang="en-US" dirty="0" smtClean="0"/>
              <a:t> </a:t>
            </a:r>
            <a:r>
              <a:rPr lang="en-US" dirty="0" err="1" smtClean="0"/>
              <a:t>hoạt</a:t>
            </a:r>
            <a:r>
              <a:rPr lang="en-US" dirty="0" smtClean="0"/>
              <a:t> </a:t>
            </a:r>
            <a:r>
              <a:rPr lang="en-US" dirty="0" err="1" smtClean="0"/>
              <a:t>động</a:t>
            </a:r>
            <a:r>
              <a:rPr lang="en-US" dirty="0" smtClean="0"/>
              <a:t> </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CC11C21-2A17-4D34-B226-F1AC3F20DC1C}" type="slidenum">
              <a:rPr lang="en-US" smtClean="0"/>
              <a:pPr/>
              <a:t>23</a:t>
            </a:fld>
            <a:endParaRPr lang="en-US"/>
          </a:p>
        </p:txBody>
      </p:sp>
      <p:pic>
        <p:nvPicPr>
          <p:cNvPr id="5" name="Picture 4"/>
          <p:cNvPicPr>
            <a:picLocks noChangeAspect="1"/>
          </p:cNvPicPr>
          <p:nvPr/>
        </p:nvPicPr>
        <p:blipFill>
          <a:blip r:embed="rId2"/>
          <a:stretch>
            <a:fillRect/>
          </a:stretch>
        </p:blipFill>
        <p:spPr>
          <a:xfrm>
            <a:off x="455762" y="1657550"/>
            <a:ext cx="8115300" cy="4889988"/>
          </a:xfrm>
          <a:prstGeom prst="rect">
            <a:avLst/>
          </a:prstGeom>
        </p:spPr>
      </p:pic>
    </p:spTree>
    <p:extLst>
      <p:ext uri="{BB962C8B-B14F-4D97-AF65-F5344CB8AC3E}">
        <p14:creationId xmlns:p14="http://schemas.microsoft.com/office/powerpoint/2010/main" val="16979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Chế</a:t>
            </a:r>
            <a:r>
              <a:rPr lang="en-US" dirty="0" smtClean="0"/>
              <a:t> </a:t>
            </a:r>
            <a:r>
              <a:rPr lang="en-US" dirty="0" err="1" smtClean="0"/>
              <a:t>độ</a:t>
            </a:r>
            <a:r>
              <a:rPr lang="en-US" dirty="0" smtClean="0"/>
              <a:t> </a:t>
            </a:r>
            <a:r>
              <a:rPr lang="en-US" dirty="0" err="1" smtClean="0"/>
              <a:t>hoạt</a:t>
            </a:r>
            <a:r>
              <a:rPr lang="en-US" dirty="0" smtClean="0"/>
              <a:t> </a:t>
            </a:r>
            <a:r>
              <a:rPr lang="en-US" dirty="0" err="1" smtClean="0"/>
              <a:t>động</a:t>
            </a:r>
            <a:r>
              <a:rPr lang="en-US" dirty="0" smtClean="0"/>
              <a:t> </a:t>
            </a:r>
            <a:endParaRPr lang="en-US" dirty="0"/>
          </a:p>
        </p:txBody>
      </p:sp>
      <p:sp>
        <p:nvSpPr>
          <p:cNvPr id="3" name="Content Placeholder 2"/>
          <p:cNvSpPr>
            <a:spLocks noGrp="1"/>
          </p:cNvSpPr>
          <p:nvPr>
            <p:ph idx="1"/>
          </p:nvPr>
        </p:nvSpPr>
        <p:spPr/>
        <p:txBody>
          <a:bodyPr>
            <a:normAutofit fontScale="92500"/>
          </a:bodyPr>
          <a:lstStyle/>
          <a:p>
            <a:r>
              <a:rPr lang="en-US" dirty="0" smtClean="0"/>
              <a:t>Thread mode: </a:t>
            </a:r>
            <a:r>
              <a:rPr lang="en-US" dirty="0" err="1" smtClean="0"/>
              <a:t>Chế</a:t>
            </a:r>
            <a:r>
              <a:rPr lang="en-US" dirty="0" smtClean="0"/>
              <a:t> </a:t>
            </a:r>
            <a:r>
              <a:rPr lang="en-US" dirty="0" err="1" smtClean="0"/>
              <a:t>độ</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chương</a:t>
            </a:r>
            <a:r>
              <a:rPr lang="en-US" dirty="0" smtClean="0"/>
              <a:t> </a:t>
            </a:r>
            <a:r>
              <a:rPr lang="en-US" dirty="0" err="1" smtClean="0"/>
              <a:t>trình</a:t>
            </a:r>
            <a:r>
              <a:rPr lang="en-US" dirty="0" smtClean="0"/>
              <a:t> </a:t>
            </a:r>
          </a:p>
          <a:p>
            <a:endParaRPr lang="en-US" dirty="0"/>
          </a:p>
          <a:p>
            <a:r>
              <a:rPr lang="en-US" dirty="0" smtClean="0"/>
              <a:t>Handler mode: </a:t>
            </a:r>
            <a:r>
              <a:rPr lang="en-US" dirty="0" err="1" smtClean="0"/>
              <a:t>Chế</a:t>
            </a:r>
            <a:r>
              <a:rPr lang="en-US" dirty="0" smtClean="0"/>
              <a:t> </a:t>
            </a:r>
            <a:r>
              <a:rPr lang="en-US" dirty="0" err="1" smtClean="0"/>
              <a:t>độ</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ngoại</a:t>
            </a:r>
            <a:r>
              <a:rPr lang="en-US" dirty="0" smtClean="0"/>
              <a:t> </a:t>
            </a:r>
            <a:r>
              <a:rPr lang="en-US" dirty="0" err="1" smtClean="0"/>
              <a:t>lệ</a:t>
            </a:r>
            <a:r>
              <a:rPr lang="en-US" dirty="0" smtClean="0"/>
              <a:t> (</a:t>
            </a:r>
            <a:r>
              <a:rPr lang="en-US" dirty="0" err="1" smtClean="0"/>
              <a:t>ngắt</a:t>
            </a:r>
            <a:r>
              <a:rPr lang="en-US" dirty="0" smtClean="0"/>
              <a:t>)</a:t>
            </a:r>
          </a:p>
          <a:p>
            <a:r>
              <a:rPr lang="en-US" dirty="0" err="1" smtClean="0"/>
              <a:t>Mức</a:t>
            </a:r>
            <a:r>
              <a:rPr lang="en-US" dirty="0" smtClean="0"/>
              <a:t> </a:t>
            </a:r>
            <a:r>
              <a:rPr lang="en-US" dirty="0" err="1" smtClean="0"/>
              <a:t>độ</a:t>
            </a:r>
            <a:r>
              <a:rPr lang="en-US" dirty="0" smtClean="0"/>
              <a:t> </a:t>
            </a:r>
            <a:r>
              <a:rPr lang="en-US" dirty="0" err="1" smtClean="0"/>
              <a:t>ưu</a:t>
            </a:r>
            <a:r>
              <a:rPr lang="en-US" dirty="0" smtClean="0"/>
              <a:t> </a:t>
            </a:r>
            <a:r>
              <a:rPr lang="en-US" dirty="0" err="1" smtClean="0"/>
              <a:t>tiên</a:t>
            </a:r>
            <a:r>
              <a:rPr lang="en-US" dirty="0" smtClean="0"/>
              <a:t>:</a:t>
            </a:r>
          </a:p>
          <a:p>
            <a:pPr lvl="1"/>
            <a:r>
              <a:rPr lang="en-US" dirty="0" smtClean="0"/>
              <a:t>Unprivileged: </a:t>
            </a:r>
            <a:r>
              <a:rPr lang="en-US" dirty="0" err="1" smtClean="0"/>
              <a:t>không</a:t>
            </a:r>
            <a:r>
              <a:rPr lang="en-US" dirty="0" smtClean="0"/>
              <a:t> </a:t>
            </a:r>
            <a:r>
              <a:rPr lang="en-US" dirty="0" err="1" smtClean="0"/>
              <a:t>truy</a:t>
            </a:r>
            <a:r>
              <a:rPr lang="en-US" dirty="0" smtClean="0"/>
              <a:t> </a:t>
            </a:r>
            <a:r>
              <a:rPr lang="en-US" dirty="0" err="1" smtClean="0"/>
              <a:t>cập</a:t>
            </a:r>
            <a:r>
              <a:rPr lang="en-US" dirty="0" smtClean="0"/>
              <a:t> </a:t>
            </a:r>
            <a:r>
              <a:rPr lang="en-US" dirty="0" err="1" smtClean="0"/>
              <a:t>được</a:t>
            </a:r>
            <a:r>
              <a:rPr lang="en-US" dirty="0" smtClean="0"/>
              <a:t> </a:t>
            </a:r>
            <a:r>
              <a:rPr lang="en-US" dirty="0" err="1" smtClean="0"/>
              <a:t>vào</a:t>
            </a:r>
            <a:r>
              <a:rPr lang="en-US" dirty="0" smtClean="0"/>
              <a:t> system timer, NVIC hay </a:t>
            </a:r>
            <a:r>
              <a:rPr lang="en-US" dirty="0" err="1" smtClean="0"/>
              <a:t>khối</a:t>
            </a:r>
            <a:r>
              <a:rPr lang="en-US" dirty="0" smtClean="0"/>
              <a:t> </a:t>
            </a:r>
            <a:r>
              <a:rPr lang="en-US" dirty="0" err="1" smtClean="0"/>
              <a:t>điều</a:t>
            </a:r>
            <a:r>
              <a:rPr lang="en-US" dirty="0" smtClean="0"/>
              <a:t> </a:t>
            </a:r>
            <a:r>
              <a:rPr lang="en-US" dirty="0" err="1" smtClean="0"/>
              <a:t>khiển</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giới</a:t>
            </a:r>
            <a:r>
              <a:rPr lang="en-US" dirty="0" smtClean="0"/>
              <a:t> </a:t>
            </a:r>
            <a:r>
              <a:rPr lang="en-US" dirty="0" err="1" smtClean="0"/>
              <a:t>hạn</a:t>
            </a:r>
            <a:r>
              <a:rPr lang="en-US" dirty="0" smtClean="0"/>
              <a:t> </a:t>
            </a:r>
            <a:r>
              <a:rPr lang="en-US" dirty="0" err="1" smtClean="0"/>
              <a:t>truy</a:t>
            </a:r>
            <a:r>
              <a:rPr lang="en-US" dirty="0" smtClean="0"/>
              <a:t> </a:t>
            </a:r>
            <a:r>
              <a:rPr lang="en-US" dirty="0" err="1" smtClean="0"/>
              <a:t>cập</a:t>
            </a:r>
            <a:r>
              <a:rPr lang="en-US" dirty="0" smtClean="0"/>
              <a:t> </a:t>
            </a:r>
            <a:r>
              <a:rPr lang="en-US" dirty="0" err="1" smtClean="0"/>
              <a:t>vào</a:t>
            </a:r>
            <a:r>
              <a:rPr lang="en-US" dirty="0" smtClean="0"/>
              <a:t> </a:t>
            </a:r>
            <a:r>
              <a:rPr lang="en-US" dirty="0" err="1" smtClean="0"/>
              <a:t>bộ</a:t>
            </a:r>
            <a:r>
              <a:rPr lang="en-US" dirty="0" smtClean="0"/>
              <a:t> </a:t>
            </a:r>
            <a:r>
              <a:rPr lang="en-US" dirty="0" err="1" smtClean="0"/>
              <a:t>nhớ</a:t>
            </a:r>
            <a:r>
              <a:rPr lang="en-US" dirty="0" smtClean="0"/>
              <a:t> hay </a:t>
            </a:r>
            <a:r>
              <a:rPr lang="en-US" dirty="0" err="1" smtClean="0"/>
              <a:t>ngoại</a:t>
            </a:r>
            <a:r>
              <a:rPr lang="en-US" dirty="0" smtClean="0"/>
              <a:t> vi </a:t>
            </a:r>
          </a:p>
          <a:p>
            <a:pPr lvl="1"/>
            <a:r>
              <a:rPr lang="en-US" dirty="0" smtClean="0"/>
              <a:t>Privileged: </a:t>
            </a:r>
            <a:r>
              <a:rPr lang="en-US" dirty="0" err="1" smtClean="0"/>
              <a:t>toàn</a:t>
            </a:r>
            <a:r>
              <a:rPr lang="en-US" dirty="0" smtClean="0"/>
              <a:t> </a:t>
            </a:r>
            <a:r>
              <a:rPr lang="en-US" dirty="0" err="1" smtClean="0"/>
              <a:t>quyền</a:t>
            </a:r>
            <a:r>
              <a:rPr lang="en-US" dirty="0" smtClean="0"/>
              <a:t> </a:t>
            </a:r>
            <a:r>
              <a:rPr lang="en-US" dirty="0" err="1" smtClean="0"/>
              <a:t>truy</a:t>
            </a:r>
            <a:r>
              <a:rPr lang="en-US" dirty="0" smtClean="0"/>
              <a:t> </a:t>
            </a:r>
            <a:r>
              <a:rPr lang="en-US" dirty="0" err="1" smtClean="0"/>
              <a:t>cập</a:t>
            </a:r>
            <a:r>
              <a:rPr lang="en-US" dirty="0" smtClean="0"/>
              <a:t> </a:t>
            </a:r>
            <a:r>
              <a:rPr lang="en-US" dirty="0" err="1" smtClean="0"/>
              <a:t>tài</a:t>
            </a:r>
            <a:r>
              <a:rPr lang="en-US" dirty="0" smtClean="0"/>
              <a:t> </a:t>
            </a:r>
            <a:r>
              <a:rPr lang="en-US" dirty="0" err="1" smtClean="0"/>
              <a:t>nguyên</a:t>
            </a:r>
            <a:r>
              <a:rPr lang="en-US" dirty="0" smtClean="0"/>
              <a:t> </a:t>
            </a:r>
            <a:r>
              <a:rPr lang="en-US" dirty="0" err="1" smtClean="0"/>
              <a:t>và</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các</a:t>
            </a:r>
            <a:r>
              <a:rPr lang="en-US" dirty="0" smtClean="0"/>
              <a:t> </a:t>
            </a:r>
            <a:r>
              <a:rPr lang="en-US" dirty="0" err="1" smtClean="0"/>
              <a:t>lệnh</a:t>
            </a:r>
            <a:r>
              <a:rPr lang="en-US" dirty="0" smtClean="0"/>
              <a:t> </a:t>
            </a:r>
            <a:endParaRPr lang="en-US" dirty="0"/>
          </a:p>
        </p:txBody>
      </p:sp>
      <p:sp>
        <p:nvSpPr>
          <p:cNvPr id="4" name="Slide Number Placeholder 3"/>
          <p:cNvSpPr>
            <a:spLocks noGrp="1"/>
          </p:cNvSpPr>
          <p:nvPr>
            <p:ph type="sldNum" sz="quarter" idx="12"/>
          </p:nvPr>
        </p:nvSpPr>
        <p:spPr/>
        <p:txBody>
          <a:bodyPr/>
          <a:lstStyle/>
          <a:p>
            <a:fld id="{4CC11C21-2A17-4D34-B226-F1AC3F20DC1C}" type="slidenum">
              <a:rPr lang="en-US" smtClean="0"/>
              <a:pPr/>
              <a:t>24</a:t>
            </a:fld>
            <a:endParaRPr lang="en-US"/>
          </a:p>
        </p:txBody>
      </p:sp>
    </p:spTree>
    <p:extLst>
      <p:ext uri="{BB962C8B-B14F-4D97-AF65-F5344CB8AC3E}">
        <p14:creationId xmlns:p14="http://schemas.microsoft.com/office/powerpoint/2010/main" val="2507235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Tập</a:t>
            </a:r>
            <a:r>
              <a:rPr lang="en-US" dirty="0" smtClean="0"/>
              <a:t> </a:t>
            </a:r>
            <a:r>
              <a:rPr lang="en-US" dirty="0" err="1" smtClean="0"/>
              <a:t>lệnh</a:t>
            </a:r>
            <a:r>
              <a:rPr lang="en-US" dirty="0" smtClean="0"/>
              <a:t> ARM &amp; Thumb</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smtClean="0"/>
              <a:t>Tập</a:t>
            </a:r>
            <a:r>
              <a:rPr lang="en-US" dirty="0" smtClean="0"/>
              <a:t> </a:t>
            </a:r>
            <a:r>
              <a:rPr lang="en-US" dirty="0" err="1" smtClean="0"/>
              <a:t>lệnh</a:t>
            </a:r>
            <a:r>
              <a:rPr lang="en-US" dirty="0" smtClean="0"/>
              <a:t> ARM</a:t>
            </a:r>
          </a:p>
          <a:p>
            <a:pPr lvl="1"/>
            <a:r>
              <a:rPr lang="en-US" dirty="0" smtClean="0"/>
              <a:t>32-bit </a:t>
            </a:r>
          </a:p>
          <a:p>
            <a:pPr lvl="1"/>
            <a:r>
              <a:rPr lang="en-US" dirty="0" err="1" smtClean="0"/>
              <a:t>Hiệu</a:t>
            </a:r>
            <a:r>
              <a:rPr lang="en-US" dirty="0" smtClean="0"/>
              <a:t> </a:t>
            </a:r>
            <a:r>
              <a:rPr lang="en-US" dirty="0" err="1" smtClean="0"/>
              <a:t>năng</a:t>
            </a:r>
            <a:r>
              <a:rPr lang="en-US" dirty="0" smtClean="0"/>
              <a:t> </a:t>
            </a:r>
            <a:r>
              <a:rPr lang="en-US" dirty="0" err="1" smtClean="0"/>
              <a:t>tốt</a:t>
            </a:r>
            <a:endParaRPr lang="en-US" dirty="0" smtClean="0"/>
          </a:p>
          <a:p>
            <a:pPr lvl="1"/>
            <a:r>
              <a:rPr lang="en-US" dirty="0" err="1" smtClean="0"/>
              <a:t>Bộ</a:t>
            </a:r>
            <a:r>
              <a:rPr lang="en-US" dirty="0" smtClean="0"/>
              <a:t> </a:t>
            </a:r>
            <a:r>
              <a:rPr lang="en-US" dirty="0" err="1" smtClean="0"/>
              <a:t>nhớ</a:t>
            </a:r>
            <a:r>
              <a:rPr lang="en-US" dirty="0" smtClean="0"/>
              <a:t> </a:t>
            </a:r>
            <a:r>
              <a:rPr lang="en-US" dirty="0" err="1" smtClean="0"/>
              <a:t>chương</a:t>
            </a:r>
            <a:r>
              <a:rPr lang="en-US" dirty="0" smtClean="0"/>
              <a:t> </a:t>
            </a:r>
            <a:r>
              <a:rPr lang="en-US" dirty="0" err="1" smtClean="0"/>
              <a:t>trình</a:t>
            </a:r>
            <a:r>
              <a:rPr lang="en-US" dirty="0" smtClean="0"/>
              <a:t> </a:t>
            </a:r>
            <a:r>
              <a:rPr lang="en-US" dirty="0" err="1" smtClean="0"/>
              <a:t>lớn</a:t>
            </a:r>
            <a:endParaRPr lang="en-US" dirty="0" smtClean="0"/>
          </a:p>
          <a:p>
            <a:pPr lvl="1"/>
            <a:r>
              <a:rPr lang="en-US" dirty="0" err="1" smtClean="0"/>
              <a:t>Tiêu</a:t>
            </a:r>
            <a:r>
              <a:rPr lang="en-US" dirty="0" smtClean="0"/>
              <a:t> </a:t>
            </a:r>
            <a:r>
              <a:rPr lang="en-US" dirty="0" err="1" smtClean="0"/>
              <a:t>thụ</a:t>
            </a:r>
            <a:r>
              <a:rPr lang="en-US" dirty="0" smtClean="0"/>
              <a:t> </a:t>
            </a:r>
            <a:r>
              <a:rPr lang="en-US" dirty="0" err="1" smtClean="0"/>
              <a:t>năng</a:t>
            </a:r>
            <a:r>
              <a:rPr lang="en-US" dirty="0" smtClean="0"/>
              <a:t> </a:t>
            </a:r>
            <a:r>
              <a:rPr lang="en-US" dirty="0" err="1" smtClean="0"/>
              <a:t>lượng</a:t>
            </a:r>
            <a:r>
              <a:rPr lang="en-US" dirty="0" smtClean="0"/>
              <a:t> </a:t>
            </a:r>
            <a:r>
              <a:rPr lang="en-US" dirty="0" err="1" smtClean="0"/>
              <a:t>lớn</a:t>
            </a:r>
            <a:endParaRPr lang="en-US" dirty="0" smtClean="0"/>
          </a:p>
          <a:p>
            <a:r>
              <a:rPr lang="en-US" dirty="0" err="1" smtClean="0"/>
              <a:t>Tập</a:t>
            </a:r>
            <a:r>
              <a:rPr lang="en-US" dirty="0" smtClean="0"/>
              <a:t> </a:t>
            </a:r>
            <a:r>
              <a:rPr lang="en-US" dirty="0" err="1" smtClean="0"/>
              <a:t>lệnh</a:t>
            </a:r>
            <a:r>
              <a:rPr lang="en-US" dirty="0" smtClean="0"/>
              <a:t> Thumb 1</a:t>
            </a:r>
          </a:p>
          <a:p>
            <a:pPr lvl="1"/>
            <a:r>
              <a:rPr lang="en-US" dirty="0" smtClean="0"/>
              <a:t>16-bit</a:t>
            </a:r>
          </a:p>
          <a:p>
            <a:pPr lvl="1"/>
            <a:r>
              <a:rPr lang="en-US" dirty="0" err="1" smtClean="0"/>
              <a:t>Tập</a:t>
            </a:r>
            <a:r>
              <a:rPr lang="en-US" dirty="0" smtClean="0"/>
              <a:t> con </a:t>
            </a:r>
            <a:r>
              <a:rPr lang="en-US" dirty="0" err="1" smtClean="0"/>
              <a:t>của</a:t>
            </a:r>
            <a:r>
              <a:rPr lang="en-US" dirty="0" smtClean="0"/>
              <a:t> </a:t>
            </a:r>
            <a:r>
              <a:rPr lang="en-US" dirty="0" err="1" smtClean="0"/>
              <a:t>tập</a:t>
            </a:r>
            <a:r>
              <a:rPr lang="en-US" dirty="0" smtClean="0"/>
              <a:t> </a:t>
            </a:r>
            <a:r>
              <a:rPr lang="en-US" dirty="0" err="1" smtClean="0"/>
              <a:t>lệnh</a:t>
            </a:r>
            <a:r>
              <a:rPr lang="en-US" dirty="0" smtClean="0"/>
              <a:t> ARM, </a:t>
            </a:r>
            <a:r>
              <a:rPr lang="en-US" dirty="0" err="1" smtClean="0"/>
              <a:t>mật</a:t>
            </a:r>
            <a:r>
              <a:rPr lang="en-US" dirty="0" smtClean="0"/>
              <a:t> </a:t>
            </a:r>
            <a:r>
              <a:rPr lang="en-US" dirty="0" err="1" smtClean="0"/>
              <a:t>độ</a:t>
            </a:r>
            <a:r>
              <a:rPr lang="en-US" dirty="0" smtClean="0"/>
              <a:t> code </a:t>
            </a:r>
            <a:r>
              <a:rPr lang="en-US" dirty="0" err="1" smtClean="0"/>
              <a:t>cao</a:t>
            </a:r>
            <a:r>
              <a:rPr lang="en-US" dirty="0" smtClean="0"/>
              <a:t> </a:t>
            </a:r>
            <a:r>
              <a:rPr lang="en-US" dirty="0" err="1" smtClean="0"/>
              <a:t>hơn</a:t>
            </a:r>
            <a:r>
              <a:rPr lang="en-US" dirty="0" smtClean="0"/>
              <a:t> </a:t>
            </a:r>
            <a:r>
              <a:rPr lang="en-US" dirty="0" err="1" smtClean="0"/>
              <a:t>kiến</a:t>
            </a:r>
            <a:r>
              <a:rPr lang="en-US" dirty="0" smtClean="0"/>
              <a:t> </a:t>
            </a:r>
            <a:r>
              <a:rPr lang="en-US" dirty="0" err="1" smtClean="0"/>
              <a:t>trúc</a:t>
            </a:r>
            <a:r>
              <a:rPr lang="en-US" dirty="0" smtClean="0"/>
              <a:t> RISC 32 bit</a:t>
            </a:r>
          </a:p>
          <a:p>
            <a:pPr lvl="1"/>
            <a:r>
              <a:rPr lang="en-US" dirty="0" err="1" smtClean="0"/>
              <a:t>Kích</a:t>
            </a:r>
            <a:r>
              <a:rPr lang="en-US" dirty="0" smtClean="0"/>
              <a:t> </a:t>
            </a:r>
            <a:r>
              <a:rPr lang="en-US" dirty="0" err="1" smtClean="0"/>
              <a:t>thước</a:t>
            </a:r>
            <a:r>
              <a:rPr lang="en-US" dirty="0" smtClean="0"/>
              <a:t> code </a:t>
            </a:r>
            <a:r>
              <a:rPr lang="en-US" dirty="0" err="1" smtClean="0"/>
              <a:t>giảm</a:t>
            </a:r>
            <a:r>
              <a:rPr lang="en-US" dirty="0" smtClean="0"/>
              <a:t> 30%, </a:t>
            </a:r>
            <a:r>
              <a:rPr lang="en-US" dirty="0" err="1" smtClean="0"/>
              <a:t>hiệu</a:t>
            </a:r>
            <a:r>
              <a:rPr lang="en-US" dirty="0" smtClean="0"/>
              <a:t> </a:t>
            </a:r>
            <a:r>
              <a:rPr lang="en-US" dirty="0" err="1" smtClean="0"/>
              <a:t>năng</a:t>
            </a:r>
            <a:r>
              <a:rPr lang="en-US" dirty="0" smtClean="0"/>
              <a:t> </a:t>
            </a:r>
            <a:r>
              <a:rPr lang="en-US" dirty="0" err="1" smtClean="0"/>
              <a:t>giảm</a:t>
            </a:r>
            <a:r>
              <a:rPr lang="en-US" dirty="0" smtClean="0"/>
              <a:t> 20%</a:t>
            </a:r>
          </a:p>
          <a:p>
            <a:pPr lvl="1"/>
            <a:endParaRPr lang="en-US" dirty="0" smtClean="0"/>
          </a:p>
        </p:txBody>
      </p:sp>
      <p:sp>
        <p:nvSpPr>
          <p:cNvPr id="4" name="Slide Number Placeholder 3"/>
          <p:cNvSpPr>
            <a:spLocks noGrp="1"/>
          </p:cNvSpPr>
          <p:nvPr>
            <p:ph type="sldNum" sz="quarter" idx="12"/>
          </p:nvPr>
        </p:nvSpPr>
        <p:spPr/>
        <p:txBody>
          <a:bodyPr/>
          <a:lstStyle/>
          <a:p>
            <a:fld id="{4CC11C21-2A17-4D34-B226-F1AC3F20DC1C}" type="slidenum">
              <a:rPr lang="en-US" smtClean="0"/>
              <a:pPr/>
              <a:t>25</a:t>
            </a:fld>
            <a:endParaRPr lang="en-US"/>
          </a:p>
        </p:txBody>
      </p:sp>
    </p:spTree>
    <p:extLst>
      <p:ext uri="{BB962C8B-B14F-4D97-AF65-F5344CB8AC3E}">
        <p14:creationId xmlns:p14="http://schemas.microsoft.com/office/powerpoint/2010/main" val="30910507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Tập lệnh </a:t>
            </a:r>
            <a:r>
              <a:rPr lang="en-US" smtClean="0"/>
              <a:t>Thumb-2</a:t>
            </a:r>
            <a:endParaRPr lang="en-US"/>
          </a:p>
        </p:txBody>
      </p:sp>
      <p:sp>
        <p:nvSpPr>
          <p:cNvPr id="3" name="Content Placeholder 2"/>
          <p:cNvSpPr>
            <a:spLocks noGrp="1"/>
          </p:cNvSpPr>
          <p:nvPr>
            <p:ph idx="1"/>
          </p:nvPr>
        </p:nvSpPr>
        <p:spPr/>
        <p:txBody>
          <a:bodyPr>
            <a:normAutofit fontScale="92500" lnSpcReduction="20000"/>
          </a:bodyPr>
          <a:lstStyle/>
          <a:p>
            <a:r>
              <a:rPr lang="en-US" dirty="0" smtClean="0"/>
              <a:t>CPU ARM7, ARM9 </a:t>
            </a:r>
            <a:r>
              <a:rPr lang="en-US" dirty="0" err="1" smtClean="0"/>
              <a:t>có</a:t>
            </a:r>
            <a:r>
              <a:rPr lang="en-US" dirty="0" smtClean="0"/>
              <a:t> </a:t>
            </a:r>
            <a:r>
              <a:rPr lang="en-US" dirty="0" err="1" smtClean="0"/>
              <a:t>thể</a:t>
            </a:r>
            <a:r>
              <a:rPr lang="en-US" dirty="0" smtClean="0"/>
              <a:t> </a:t>
            </a:r>
            <a:r>
              <a:rPr lang="en-US" dirty="0" err="1" smtClean="0"/>
              <a:t>thực</a:t>
            </a:r>
            <a:r>
              <a:rPr lang="en-US" dirty="0" smtClean="0"/>
              <a:t> </a:t>
            </a:r>
            <a:r>
              <a:rPr lang="en-US" dirty="0" err="1" smtClean="0"/>
              <a:t>hiện</a:t>
            </a:r>
            <a:r>
              <a:rPr lang="en-US" dirty="0" smtClean="0"/>
              <a:t> 2 </a:t>
            </a:r>
            <a:r>
              <a:rPr lang="en-US" dirty="0" err="1" smtClean="0"/>
              <a:t>tập</a:t>
            </a:r>
            <a:r>
              <a:rPr lang="en-US" dirty="0" smtClean="0"/>
              <a:t> </a:t>
            </a:r>
            <a:r>
              <a:rPr lang="en-US" dirty="0" err="1" smtClean="0"/>
              <a:t>lệnh</a:t>
            </a:r>
            <a:r>
              <a:rPr lang="en-US" dirty="0" smtClean="0"/>
              <a:t> ARM 32 bit </a:t>
            </a:r>
            <a:r>
              <a:rPr lang="en-US" dirty="0" err="1" smtClean="0"/>
              <a:t>và</a:t>
            </a:r>
            <a:r>
              <a:rPr lang="en-US" dirty="0" smtClean="0"/>
              <a:t> Thumb – ARM 16 bit</a:t>
            </a:r>
          </a:p>
          <a:p>
            <a:pPr lvl="1"/>
            <a:r>
              <a:rPr lang="en-US" dirty="0" err="1" smtClean="0"/>
              <a:t>Để</a:t>
            </a:r>
            <a:r>
              <a:rPr lang="en-US" dirty="0" smtClean="0"/>
              <a:t> </a:t>
            </a:r>
            <a:r>
              <a:rPr lang="en-US" dirty="0" err="1" smtClean="0"/>
              <a:t>tối</a:t>
            </a:r>
            <a:r>
              <a:rPr lang="en-US" dirty="0" smtClean="0"/>
              <a:t> </a:t>
            </a:r>
            <a:r>
              <a:rPr lang="en-US" dirty="0" err="1" smtClean="0"/>
              <a:t>ưu</a:t>
            </a:r>
            <a:r>
              <a:rPr lang="en-US" dirty="0" smtClean="0"/>
              <a:t> </a:t>
            </a:r>
            <a:r>
              <a:rPr lang="en-US" dirty="0" err="1" smtClean="0"/>
              <a:t>hóa</a:t>
            </a:r>
            <a:r>
              <a:rPr lang="en-US" dirty="0" smtClean="0"/>
              <a:t> </a:t>
            </a:r>
            <a:r>
              <a:rPr lang="en-US" dirty="0" err="1" smtClean="0"/>
              <a:t>chương</a:t>
            </a:r>
            <a:r>
              <a:rPr lang="en-US" dirty="0" smtClean="0"/>
              <a:t> </a:t>
            </a:r>
            <a:r>
              <a:rPr lang="en-US" dirty="0" err="1" smtClean="0"/>
              <a:t>trình</a:t>
            </a:r>
            <a:endParaRPr lang="en-US" dirty="0" smtClean="0"/>
          </a:p>
          <a:p>
            <a:pPr lvl="2"/>
            <a:r>
              <a:rPr lang="en-US" dirty="0" smtClean="0"/>
              <a:t>32 bit </a:t>
            </a:r>
            <a:r>
              <a:rPr lang="en-US" dirty="0" err="1" smtClean="0"/>
              <a:t>để</a:t>
            </a:r>
            <a:r>
              <a:rPr lang="en-US" dirty="0" smtClean="0"/>
              <a:t> </a:t>
            </a:r>
            <a:r>
              <a:rPr lang="en-US" dirty="0" err="1" smtClean="0"/>
              <a:t>tăng</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xử</a:t>
            </a:r>
            <a:r>
              <a:rPr lang="en-US" dirty="0" smtClean="0"/>
              <a:t> </a:t>
            </a:r>
            <a:r>
              <a:rPr lang="en-US" dirty="0" err="1" smtClean="0"/>
              <a:t>lý</a:t>
            </a:r>
            <a:endParaRPr lang="en-US" dirty="0" smtClean="0"/>
          </a:p>
          <a:p>
            <a:pPr lvl="2"/>
            <a:r>
              <a:rPr lang="en-US" dirty="0" smtClean="0"/>
              <a:t>16 bit </a:t>
            </a:r>
            <a:r>
              <a:rPr lang="en-US" dirty="0" err="1" smtClean="0"/>
              <a:t>để</a:t>
            </a:r>
            <a:r>
              <a:rPr lang="en-US" dirty="0" smtClean="0"/>
              <a:t> </a:t>
            </a:r>
            <a:r>
              <a:rPr lang="en-US" dirty="0" err="1" smtClean="0"/>
              <a:t>nén</a:t>
            </a:r>
            <a:r>
              <a:rPr lang="en-US" dirty="0" smtClean="0"/>
              <a:t> </a:t>
            </a:r>
            <a:r>
              <a:rPr lang="en-US" dirty="0" err="1" smtClean="0"/>
              <a:t>mã</a:t>
            </a:r>
            <a:r>
              <a:rPr lang="en-US" dirty="0" smtClean="0"/>
              <a:t> </a:t>
            </a:r>
            <a:r>
              <a:rPr lang="en-US" dirty="0" err="1" smtClean="0"/>
              <a:t>chương</a:t>
            </a:r>
            <a:r>
              <a:rPr lang="en-US" dirty="0" smtClean="0"/>
              <a:t> </a:t>
            </a:r>
            <a:r>
              <a:rPr lang="en-US" dirty="0" err="1" smtClean="0"/>
              <a:t>trình</a:t>
            </a:r>
            <a:endParaRPr lang="en-US" dirty="0" smtClean="0"/>
          </a:p>
          <a:p>
            <a:pPr lvl="1"/>
            <a:r>
              <a:rPr lang="en-US" dirty="0" err="1" smtClean="0"/>
              <a:t>Tập</a:t>
            </a:r>
            <a:r>
              <a:rPr lang="en-US" dirty="0" smtClean="0"/>
              <a:t> </a:t>
            </a:r>
            <a:r>
              <a:rPr lang="en-US" dirty="0" err="1" smtClean="0"/>
              <a:t>lệnh</a:t>
            </a:r>
            <a:r>
              <a:rPr lang="en-US" dirty="0" smtClean="0"/>
              <a:t> Thumb-2 </a:t>
            </a:r>
            <a:r>
              <a:rPr lang="en-US" dirty="0" err="1" smtClean="0"/>
              <a:t>là</a:t>
            </a:r>
            <a:r>
              <a:rPr lang="en-US" dirty="0" smtClean="0"/>
              <a:t> </a:t>
            </a:r>
            <a:r>
              <a:rPr lang="en-US" dirty="0" err="1" smtClean="0"/>
              <a:t>sự</a:t>
            </a:r>
            <a:r>
              <a:rPr lang="en-US" dirty="0" smtClean="0"/>
              <a:t> </a:t>
            </a:r>
            <a:r>
              <a:rPr lang="en-US" dirty="0" err="1" smtClean="0"/>
              <a:t>pha</a:t>
            </a:r>
            <a:r>
              <a:rPr lang="en-US" dirty="0" smtClean="0"/>
              <a:t> </a:t>
            </a:r>
            <a:r>
              <a:rPr lang="en-US" dirty="0" err="1" smtClean="0"/>
              <a:t>trộn</a:t>
            </a:r>
            <a:r>
              <a:rPr lang="en-US" dirty="0" smtClean="0"/>
              <a:t> </a:t>
            </a:r>
            <a:r>
              <a:rPr lang="en-US" dirty="0" err="1" smtClean="0"/>
              <a:t>của</a:t>
            </a:r>
            <a:r>
              <a:rPr lang="en-US" dirty="0" smtClean="0"/>
              <a:t> </a:t>
            </a:r>
            <a:r>
              <a:rPr lang="en-US" dirty="0" err="1" smtClean="0"/>
              <a:t>lệnh</a:t>
            </a:r>
            <a:r>
              <a:rPr lang="en-US" dirty="0" smtClean="0"/>
              <a:t> 16 bit </a:t>
            </a:r>
            <a:r>
              <a:rPr lang="en-US" dirty="0" err="1" smtClean="0"/>
              <a:t>và</a:t>
            </a:r>
            <a:r>
              <a:rPr lang="en-US" dirty="0" smtClean="0"/>
              <a:t> 32 bit</a:t>
            </a:r>
          </a:p>
          <a:p>
            <a:pPr lvl="2"/>
            <a:r>
              <a:rPr lang="en-US" dirty="0" err="1" smtClean="0"/>
              <a:t>Cải</a:t>
            </a:r>
            <a:r>
              <a:rPr lang="en-US" dirty="0" smtClean="0"/>
              <a:t> </a:t>
            </a:r>
            <a:r>
              <a:rPr lang="en-US" dirty="0" err="1" smtClean="0"/>
              <a:t>tiến</a:t>
            </a:r>
            <a:r>
              <a:rPr lang="en-US" dirty="0" smtClean="0"/>
              <a:t> </a:t>
            </a:r>
            <a:r>
              <a:rPr lang="en-US" dirty="0" err="1" smtClean="0"/>
              <a:t>mật</a:t>
            </a:r>
            <a:r>
              <a:rPr lang="en-US" dirty="0" smtClean="0"/>
              <a:t> </a:t>
            </a:r>
            <a:r>
              <a:rPr lang="en-US" dirty="0" err="1" smtClean="0"/>
              <a:t>độ</a:t>
            </a:r>
            <a:r>
              <a:rPr lang="en-US" dirty="0" smtClean="0"/>
              <a:t> </a:t>
            </a:r>
            <a:r>
              <a:rPr lang="en-US" dirty="0" err="1" smtClean="0"/>
              <a:t>nén</a:t>
            </a:r>
            <a:r>
              <a:rPr lang="en-US" dirty="0" smtClean="0"/>
              <a:t> </a:t>
            </a:r>
            <a:r>
              <a:rPr lang="en-US" dirty="0" err="1" smtClean="0"/>
              <a:t>mã</a:t>
            </a:r>
            <a:r>
              <a:rPr lang="en-US" dirty="0" smtClean="0"/>
              <a:t> so </a:t>
            </a:r>
            <a:r>
              <a:rPr lang="en-US" dirty="0" err="1" smtClean="0"/>
              <a:t>với</a:t>
            </a:r>
            <a:r>
              <a:rPr lang="en-US" dirty="0" smtClean="0"/>
              <a:t> 32 bit</a:t>
            </a:r>
          </a:p>
          <a:p>
            <a:pPr lvl="2"/>
            <a:r>
              <a:rPr lang="en-US" dirty="0" err="1" smtClean="0"/>
              <a:t>Cải</a:t>
            </a:r>
            <a:r>
              <a:rPr lang="en-US" dirty="0" smtClean="0"/>
              <a:t> </a:t>
            </a:r>
            <a:r>
              <a:rPr lang="en-US" dirty="0" err="1" smtClean="0"/>
              <a:t>tiến</a:t>
            </a:r>
            <a:r>
              <a:rPr lang="en-US" dirty="0" smtClean="0"/>
              <a:t> </a:t>
            </a:r>
            <a:r>
              <a:rPr lang="en-US" dirty="0" err="1" smtClean="0"/>
              <a:t>hiệu</a:t>
            </a:r>
            <a:r>
              <a:rPr lang="en-US" dirty="0" smtClean="0"/>
              <a:t> </a:t>
            </a:r>
            <a:r>
              <a:rPr lang="en-US" dirty="0" err="1" smtClean="0"/>
              <a:t>năng</a:t>
            </a:r>
            <a:r>
              <a:rPr lang="en-US" dirty="0" smtClean="0"/>
              <a:t> so </a:t>
            </a:r>
            <a:r>
              <a:rPr lang="en-US" dirty="0" err="1" smtClean="0"/>
              <a:t>với</a:t>
            </a:r>
            <a:r>
              <a:rPr lang="en-US" dirty="0" smtClean="0"/>
              <a:t> Thumb 16 bit</a:t>
            </a:r>
          </a:p>
          <a:p>
            <a:pPr lvl="2"/>
            <a:r>
              <a:rPr lang="en-US" dirty="0" smtClean="0"/>
              <a:t>Thumb-2 </a:t>
            </a:r>
            <a:r>
              <a:rPr lang="en-US" dirty="0" err="1" smtClean="0"/>
              <a:t>có</a:t>
            </a:r>
            <a:r>
              <a:rPr lang="en-US" dirty="0" smtClean="0"/>
              <a:t> </a:t>
            </a:r>
            <a:r>
              <a:rPr lang="en-US" dirty="0" err="1" smtClean="0"/>
              <a:t>một</a:t>
            </a:r>
            <a:r>
              <a:rPr lang="en-US" dirty="0" smtClean="0"/>
              <a:t> </a:t>
            </a:r>
            <a:r>
              <a:rPr lang="en-US" dirty="0" err="1" smtClean="0"/>
              <a:t>số</a:t>
            </a:r>
            <a:r>
              <a:rPr lang="en-US" dirty="0" smtClean="0"/>
              <a:t> </a:t>
            </a:r>
            <a:r>
              <a:rPr lang="en-US" dirty="0" err="1" smtClean="0"/>
              <a:t>lệnh</a:t>
            </a:r>
            <a:r>
              <a:rPr lang="en-US" dirty="0" smtClean="0"/>
              <a:t> </a:t>
            </a:r>
            <a:r>
              <a:rPr lang="en-US" dirty="0" err="1" smtClean="0"/>
              <a:t>nhân</a:t>
            </a:r>
            <a:r>
              <a:rPr lang="en-US" dirty="0" smtClean="0"/>
              <a:t> </a:t>
            </a:r>
            <a:r>
              <a:rPr lang="en-US" dirty="0" err="1" smtClean="0"/>
              <a:t>cải</a:t>
            </a:r>
            <a:r>
              <a:rPr lang="en-US" dirty="0" smtClean="0"/>
              <a:t> </a:t>
            </a:r>
            <a:r>
              <a:rPr lang="en-US" dirty="0" err="1" smtClean="0"/>
              <a:t>tiến</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trong</a:t>
            </a:r>
            <a:r>
              <a:rPr lang="en-US" dirty="0" smtClean="0"/>
              <a:t> 1 </a:t>
            </a:r>
            <a:r>
              <a:rPr lang="en-US" dirty="0" err="1" smtClean="0"/>
              <a:t>chu</a:t>
            </a:r>
            <a:r>
              <a:rPr lang="en-US" dirty="0" smtClean="0"/>
              <a:t> </a:t>
            </a:r>
            <a:r>
              <a:rPr lang="en-US" dirty="0" err="1" smtClean="0"/>
              <a:t>kỳ</a:t>
            </a:r>
            <a:r>
              <a:rPr lang="en-US" dirty="0" smtClean="0"/>
              <a:t>)</a:t>
            </a:r>
          </a:p>
          <a:p>
            <a:pPr lvl="2"/>
            <a:r>
              <a:rPr lang="en-US" dirty="0" err="1" smtClean="0"/>
              <a:t>Khả</a:t>
            </a:r>
            <a:r>
              <a:rPr lang="en-US" dirty="0" smtClean="0"/>
              <a:t> </a:t>
            </a:r>
            <a:r>
              <a:rPr lang="en-US" dirty="0" err="1" smtClean="0"/>
              <a:t>năng</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phép</a:t>
            </a:r>
            <a:r>
              <a:rPr lang="en-US" dirty="0" smtClean="0"/>
              <a:t> chia </a:t>
            </a:r>
            <a:r>
              <a:rPr lang="en-US" dirty="0" err="1" smtClean="0"/>
              <a:t>bằng</a:t>
            </a:r>
            <a:r>
              <a:rPr lang="en-US" dirty="0" smtClean="0"/>
              <a:t> </a:t>
            </a:r>
            <a:r>
              <a:rPr lang="en-US" dirty="0" err="1" smtClean="0"/>
              <a:t>phần</a:t>
            </a:r>
            <a:r>
              <a:rPr lang="en-US" dirty="0" smtClean="0"/>
              <a:t> </a:t>
            </a:r>
            <a:r>
              <a:rPr lang="en-US" dirty="0" err="1" smtClean="0"/>
              <a:t>cứng</a:t>
            </a:r>
            <a:r>
              <a:rPr lang="en-US" dirty="0" smtClean="0"/>
              <a:t> (2-7 </a:t>
            </a:r>
            <a:r>
              <a:rPr lang="en-US" dirty="0" err="1" smtClean="0"/>
              <a:t>chu</a:t>
            </a:r>
            <a:r>
              <a:rPr lang="en-US" dirty="0" smtClean="0"/>
              <a:t> </a:t>
            </a:r>
            <a:r>
              <a:rPr lang="en-US" dirty="0" err="1" smtClean="0"/>
              <a:t>kỳ</a:t>
            </a:r>
            <a:r>
              <a:rPr lang="en-US" dirty="0" smtClean="0"/>
              <a:t>)</a:t>
            </a:r>
            <a:endParaRPr lang="en-US" dirty="0"/>
          </a:p>
        </p:txBody>
      </p:sp>
      <p:sp>
        <p:nvSpPr>
          <p:cNvPr id="4" name="Slide Number Placeholder 3"/>
          <p:cNvSpPr>
            <a:spLocks noGrp="1"/>
          </p:cNvSpPr>
          <p:nvPr>
            <p:ph type="sldNum" sz="quarter" idx="12"/>
          </p:nvPr>
        </p:nvSpPr>
        <p:spPr/>
        <p:txBody>
          <a:bodyPr/>
          <a:lstStyle/>
          <a:p>
            <a:fld id="{4CC11C21-2A17-4D34-B226-F1AC3F20DC1C}" type="slidenum">
              <a:rPr lang="en-US" smtClean="0"/>
              <a:pPr/>
              <a:t>26</a:t>
            </a:fld>
            <a:endParaRPr lang="en-US"/>
          </a:p>
        </p:txBody>
      </p:sp>
      <p:pic>
        <p:nvPicPr>
          <p:cNvPr id="5" name="Picture 4"/>
          <p:cNvPicPr>
            <a:picLocks noChangeAspect="1"/>
          </p:cNvPicPr>
          <p:nvPr/>
        </p:nvPicPr>
        <p:blipFill>
          <a:blip r:embed="rId2"/>
          <a:stretch>
            <a:fillRect/>
          </a:stretch>
        </p:blipFill>
        <p:spPr>
          <a:xfrm>
            <a:off x="228600" y="4114309"/>
            <a:ext cx="8577815" cy="2011854"/>
          </a:xfrm>
          <a:prstGeom prst="rect">
            <a:avLst/>
          </a:prstGeom>
        </p:spPr>
      </p:pic>
    </p:spTree>
    <p:extLst>
      <p:ext uri="{BB962C8B-B14F-4D97-AF65-F5344CB8AC3E}">
        <p14:creationId xmlns:p14="http://schemas.microsoft.com/office/powerpoint/2010/main" val="1037136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Tập</a:t>
            </a:r>
            <a:r>
              <a:rPr lang="en-US" dirty="0" smtClean="0"/>
              <a:t> </a:t>
            </a:r>
            <a:r>
              <a:rPr lang="en-US" dirty="0" err="1" smtClean="0"/>
              <a:t>lệnh</a:t>
            </a:r>
            <a:r>
              <a:rPr lang="en-US" dirty="0" smtClean="0"/>
              <a:t> Thumb-2</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CC11C21-2A17-4D34-B226-F1AC3F20DC1C}" type="slidenum">
              <a:rPr lang="en-US" smtClean="0"/>
              <a:pPr/>
              <a:t>27</a:t>
            </a:fld>
            <a:endParaRPr lang="en-US"/>
          </a:p>
        </p:txBody>
      </p:sp>
      <p:pic>
        <p:nvPicPr>
          <p:cNvPr id="5" name="Picture 4"/>
          <p:cNvPicPr>
            <a:picLocks noChangeAspect="1"/>
          </p:cNvPicPr>
          <p:nvPr/>
        </p:nvPicPr>
        <p:blipFill>
          <a:blip r:embed="rId3"/>
          <a:stretch>
            <a:fillRect/>
          </a:stretch>
        </p:blipFill>
        <p:spPr>
          <a:xfrm>
            <a:off x="169068" y="1448174"/>
            <a:ext cx="8805863" cy="4830013"/>
          </a:xfrm>
          <a:prstGeom prst="rect">
            <a:avLst/>
          </a:prstGeom>
        </p:spPr>
      </p:pic>
    </p:spTree>
    <p:extLst>
      <p:ext uri="{BB962C8B-B14F-4D97-AF65-F5344CB8AC3E}">
        <p14:creationId xmlns:p14="http://schemas.microsoft.com/office/powerpoint/2010/main" val="2997117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786"/>
            <a:ext cx="8229600" cy="725214"/>
          </a:xfrm>
        </p:spPr>
        <p:txBody>
          <a:bodyPr>
            <a:normAutofit fontScale="90000"/>
          </a:bodyPr>
          <a:lstStyle/>
          <a:p>
            <a:r>
              <a:rPr lang="en-US"/>
              <a:t>Bản đồ bộ </a:t>
            </a:r>
            <a:r>
              <a:rPr lang="en-US" smtClean="0"/>
              <a:t>nhớ</a:t>
            </a:r>
            <a:endParaRPr lang="en-US"/>
          </a:p>
        </p:txBody>
      </p:sp>
      <p:sp>
        <p:nvSpPr>
          <p:cNvPr id="4" name="Slide Number Placeholder 3"/>
          <p:cNvSpPr>
            <a:spLocks noGrp="1"/>
          </p:cNvSpPr>
          <p:nvPr>
            <p:ph type="sldNum" sz="quarter" idx="12"/>
          </p:nvPr>
        </p:nvSpPr>
        <p:spPr/>
        <p:txBody>
          <a:bodyPr/>
          <a:lstStyle/>
          <a:p>
            <a:fld id="{4CC11C21-2A17-4D34-B226-F1AC3F20DC1C}" type="slidenum">
              <a:rPr lang="en-US" smtClean="0"/>
              <a:pPr/>
              <a:t>28</a:t>
            </a:fld>
            <a:endParaRPr lang="en-US"/>
          </a:p>
        </p:txBody>
      </p:sp>
      <p:pic>
        <p:nvPicPr>
          <p:cNvPr id="7172" name="Picture 4" descr="http://d3i5bpxkxvwmz.cloudfront.net/members/arm/blog/2013/10/16/Cortex-M3-Embedded-Software-Development_1-138197698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35" y="685800"/>
            <a:ext cx="7442365" cy="608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239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Bit-banding</a:t>
            </a:r>
            <a:endParaRPr lang="en-US" dirty="0"/>
          </a:p>
        </p:txBody>
      </p:sp>
      <p:sp>
        <p:nvSpPr>
          <p:cNvPr id="3" name="Content Placeholder 2"/>
          <p:cNvSpPr>
            <a:spLocks noGrp="1"/>
          </p:cNvSpPr>
          <p:nvPr>
            <p:ph idx="1"/>
          </p:nvPr>
        </p:nvSpPr>
        <p:spPr>
          <a:xfrm>
            <a:off x="457200" y="1170571"/>
            <a:ext cx="8229600" cy="4525963"/>
          </a:xfrm>
        </p:spPr>
        <p:txBody>
          <a:bodyPr/>
          <a:lstStyle/>
          <a:p>
            <a:r>
              <a:rPr lang="en-US" dirty="0"/>
              <a:t>A bit-band region maps each word in a</a:t>
            </a:r>
            <a:r>
              <a:rPr lang="en-US" i="1" dirty="0"/>
              <a:t> bit-band alias</a:t>
            </a:r>
            <a:r>
              <a:rPr lang="en-US" dirty="0"/>
              <a:t> region to a single bit in the </a:t>
            </a:r>
            <a:r>
              <a:rPr lang="en-US" i="1" dirty="0"/>
              <a:t>bit-band region</a:t>
            </a:r>
            <a:r>
              <a:rPr lang="en-US" dirty="0"/>
              <a:t>.</a:t>
            </a:r>
          </a:p>
        </p:txBody>
      </p:sp>
      <p:sp>
        <p:nvSpPr>
          <p:cNvPr id="4" name="Slide Number Placeholder 3"/>
          <p:cNvSpPr>
            <a:spLocks noGrp="1"/>
          </p:cNvSpPr>
          <p:nvPr>
            <p:ph type="sldNum" sz="quarter" idx="12"/>
          </p:nvPr>
        </p:nvSpPr>
        <p:spPr/>
        <p:txBody>
          <a:bodyPr/>
          <a:lstStyle/>
          <a:p>
            <a:fld id="{4CC11C21-2A17-4D34-B226-F1AC3F20DC1C}" type="slidenum">
              <a:rPr lang="en-US" smtClean="0"/>
              <a:pPr/>
              <a:t>29</a:t>
            </a:fld>
            <a:endParaRPr lang="en-US"/>
          </a:p>
        </p:txBody>
      </p:sp>
      <p:pic>
        <p:nvPicPr>
          <p:cNvPr id="5" name="Picture 4"/>
          <p:cNvPicPr>
            <a:picLocks noChangeAspect="1"/>
          </p:cNvPicPr>
          <p:nvPr/>
        </p:nvPicPr>
        <p:blipFill>
          <a:blip r:embed="rId3"/>
          <a:stretch>
            <a:fillRect/>
          </a:stretch>
        </p:blipFill>
        <p:spPr>
          <a:xfrm>
            <a:off x="1371600" y="2635250"/>
            <a:ext cx="6734175" cy="4086225"/>
          </a:xfrm>
          <a:prstGeom prst="rect">
            <a:avLst/>
          </a:prstGeom>
        </p:spPr>
      </p:pic>
    </p:spTree>
    <p:extLst>
      <p:ext uri="{BB962C8B-B14F-4D97-AF65-F5344CB8AC3E}">
        <p14:creationId xmlns:p14="http://schemas.microsoft.com/office/powerpoint/2010/main" val="1646177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Nội</a:t>
            </a:r>
            <a:r>
              <a:rPr lang="en-US" smtClean="0"/>
              <a:t> dung</a:t>
            </a:r>
            <a:endParaRPr lang="en-US"/>
          </a:p>
        </p:txBody>
      </p:sp>
      <p:sp>
        <p:nvSpPr>
          <p:cNvPr id="3" name="Content Placeholder 2"/>
          <p:cNvSpPr>
            <a:spLocks noGrp="1"/>
          </p:cNvSpPr>
          <p:nvPr>
            <p:ph idx="1"/>
          </p:nvPr>
        </p:nvSpPr>
        <p:spPr>
          <a:xfrm>
            <a:off x="457200" y="1600200"/>
            <a:ext cx="8229600" cy="4724400"/>
          </a:xfrm>
        </p:spPr>
        <p:txBody>
          <a:bodyPr>
            <a:normAutofit fontScale="92500" lnSpcReduction="10000"/>
          </a:bodyPr>
          <a:lstStyle/>
          <a:p>
            <a:r>
              <a:rPr lang="en-US" smtClean="0">
                <a:solidFill>
                  <a:srgbClr val="FF0000"/>
                </a:solidFill>
              </a:rPr>
              <a:t>Vi </a:t>
            </a:r>
            <a:r>
              <a:rPr lang="en-US">
                <a:solidFill>
                  <a:srgbClr val="FF0000"/>
                </a:solidFill>
              </a:rPr>
              <a:t>xử lý ARM và vi điều khiển lõi </a:t>
            </a:r>
            <a:r>
              <a:rPr lang="en-US" smtClean="0">
                <a:solidFill>
                  <a:srgbClr val="FF0000"/>
                </a:solidFill>
              </a:rPr>
              <a:t>ARM</a:t>
            </a:r>
          </a:p>
          <a:p>
            <a:r>
              <a:rPr lang="en-US">
                <a:solidFill>
                  <a:srgbClr val="FF0000"/>
                </a:solidFill>
              </a:rPr>
              <a:t>Kiến trúc ARM Cortex </a:t>
            </a:r>
            <a:r>
              <a:rPr lang="en-US" smtClean="0">
                <a:solidFill>
                  <a:srgbClr val="FF0000"/>
                </a:solidFill>
              </a:rPr>
              <a:t>M3</a:t>
            </a:r>
          </a:p>
          <a:p>
            <a:pPr lvl="1"/>
            <a:r>
              <a:rPr lang="en-US">
                <a:solidFill>
                  <a:srgbClr val="FF0000"/>
                </a:solidFill>
              </a:rPr>
              <a:t>Giới thiệu ARM </a:t>
            </a:r>
            <a:r>
              <a:rPr lang="en-US" smtClean="0">
                <a:solidFill>
                  <a:srgbClr val="FF0000"/>
                </a:solidFill>
              </a:rPr>
              <a:t>Cortex-M3</a:t>
            </a:r>
          </a:p>
          <a:p>
            <a:pPr lvl="1"/>
            <a:r>
              <a:rPr lang="en-US">
                <a:solidFill>
                  <a:srgbClr val="FF0000"/>
                </a:solidFill>
              </a:rPr>
              <a:t>Kiến trúc ARM cortex </a:t>
            </a:r>
            <a:r>
              <a:rPr lang="en-US" smtClean="0">
                <a:solidFill>
                  <a:srgbClr val="FF0000"/>
                </a:solidFill>
              </a:rPr>
              <a:t>M3</a:t>
            </a:r>
          </a:p>
          <a:p>
            <a:pPr lvl="1"/>
            <a:r>
              <a:rPr lang="en-US"/>
              <a:t>Mô hình giao tiếp </a:t>
            </a:r>
            <a:r>
              <a:rPr lang="en-US" smtClean="0"/>
              <a:t>ARM</a:t>
            </a:r>
          </a:p>
          <a:p>
            <a:pPr lvl="1"/>
            <a:r>
              <a:rPr lang="en-US"/>
              <a:t>Tập thanh </a:t>
            </a:r>
            <a:r>
              <a:rPr lang="en-US" smtClean="0"/>
              <a:t>ghi</a:t>
            </a:r>
          </a:p>
          <a:p>
            <a:r>
              <a:rPr lang="en-US"/>
              <a:t>Vi điều khiển </a:t>
            </a:r>
            <a:r>
              <a:rPr lang="en-US" smtClean="0"/>
              <a:t>STM32</a:t>
            </a:r>
          </a:p>
          <a:p>
            <a:r>
              <a:rPr lang="en-US" smtClean="0"/>
              <a:t>Phát triển hệ nhúng dựa trên vi điều khiển lõi ARM</a:t>
            </a:r>
          </a:p>
          <a:p>
            <a:r>
              <a:rPr lang="en-US" smtClean="0"/>
              <a:t>Tổng kết </a:t>
            </a:r>
          </a:p>
        </p:txBody>
      </p:sp>
      <p:sp>
        <p:nvSpPr>
          <p:cNvPr id="4" name="Slide Number Placeholder 3"/>
          <p:cNvSpPr>
            <a:spLocks noGrp="1"/>
          </p:cNvSpPr>
          <p:nvPr>
            <p:ph type="sldNum" sz="quarter" idx="12"/>
          </p:nvPr>
        </p:nvSpPr>
        <p:spPr/>
        <p:txBody>
          <a:bodyPr/>
          <a:lstStyle/>
          <a:p>
            <a:fld id="{4CC11C21-2A17-4D34-B226-F1AC3F20DC1C}" type="slidenum">
              <a:rPr lang="en-US" smtClean="0"/>
              <a:t>3</a:t>
            </a:fld>
            <a:endParaRPr lang="en-US"/>
          </a:p>
        </p:txBody>
      </p:sp>
    </p:spTree>
    <p:extLst>
      <p:ext uri="{BB962C8B-B14F-4D97-AF65-F5344CB8AC3E}">
        <p14:creationId xmlns:p14="http://schemas.microsoft.com/office/powerpoint/2010/main" val="15563719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Bộ xử lý Cortex</a:t>
            </a:r>
          </a:p>
        </p:txBody>
      </p:sp>
      <p:sp>
        <p:nvSpPr>
          <p:cNvPr id="3" name="Content Placeholder 2"/>
          <p:cNvSpPr>
            <a:spLocks noGrp="1"/>
          </p:cNvSpPr>
          <p:nvPr>
            <p:ph idx="1"/>
          </p:nvPr>
        </p:nvSpPr>
        <p:spPr/>
        <p:txBody>
          <a:bodyPr/>
          <a:lstStyle/>
          <a:p>
            <a:r>
              <a:rPr lang="en-US" dirty="0" err="1" smtClean="0"/>
              <a:t>Được</a:t>
            </a:r>
            <a:r>
              <a:rPr lang="en-US" dirty="0" smtClean="0"/>
              <a:t> </a:t>
            </a:r>
            <a:r>
              <a:rPr lang="en-US" dirty="0" err="1" smtClean="0"/>
              <a:t>tạo</a:t>
            </a:r>
            <a:r>
              <a:rPr lang="en-US" dirty="0" smtClean="0"/>
              <a:t> </a:t>
            </a:r>
            <a:r>
              <a:rPr lang="en-US" dirty="0" err="1" smtClean="0"/>
              <a:t>thành</a:t>
            </a:r>
            <a:r>
              <a:rPr lang="en-US" dirty="0" smtClean="0"/>
              <a:t> </a:t>
            </a:r>
            <a:r>
              <a:rPr lang="en-US" dirty="0" err="1" smtClean="0"/>
              <a:t>từ</a:t>
            </a:r>
            <a:r>
              <a:rPr lang="en-US" dirty="0" smtClean="0"/>
              <a:t> </a:t>
            </a:r>
            <a:r>
              <a:rPr lang="en-US" dirty="0" err="1" smtClean="0"/>
              <a:t>lõi</a:t>
            </a:r>
            <a:r>
              <a:rPr lang="en-US" dirty="0" smtClean="0"/>
              <a:t> ARM (Cortex CPU) </a:t>
            </a:r>
            <a:r>
              <a:rPr lang="en-US" dirty="0" err="1" smtClean="0"/>
              <a:t>và</a:t>
            </a:r>
            <a:r>
              <a:rPr lang="en-US" dirty="0" smtClean="0"/>
              <a:t> </a:t>
            </a:r>
            <a:r>
              <a:rPr lang="en-US" dirty="0" err="1" smtClean="0"/>
              <a:t>các</a:t>
            </a:r>
            <a:r>
              <a:rPr lang="en-US" dirty="0" smtClean="0"/>
              <a:t> </a:t>
            </a:r>
            <a:r>
              <a:rPr lang="en-US" dirty="0" err="1" smtClean="0"/>
              <a:t>thành</a:t>
            </a:r>
            <a:r>
              <a:rPr lang="en-US" dirty="0" smtClean="0"/>
              <a:t> </a:t>
            </a:r>
            <a:r>
              <a:rPr lang="en-US" dirty="0" err="1" smtClean="0"/>
              <a:t>phần</a:t>
            </a:r>
            <a:r>
              <a:rPr lang="en-US" dirty="0" smtClean="0"/>
              <a:t> </a:t>
            </a:r>
            <a:r>
              <a:rPr lang="en-US" dirty="0" err="1" smtClean="0"/>
              <a:t>khác</a:t>
            </a:r>
            <a:endParaRPr lang="en-US" dirty="0" smtClean="0"/>
          </a:p>
          <a:p>
            <a:pPr lvl="1"/>
            <a:r>
              <a:rPr lang="en-US" dirty="0" err="1" smtClean="0"/>
              <a:t>Mô</a:t>
            </a:r>
            <a:r>
              <a:rPr lang="en-US" dirty="0" smtClean="0"/>
              <a:t> </a:t>
            </a:r>
            <a:r>
              <a:rPr lang="en-US" dirty="0" err="1" smtClean="0"/>
              <a:t>hình</a:t>
            </a:r>
            <a:r>
              <a:rPr lang="en-US" dirty="0" smtClean="0"/>
              <a:t> </a:t>
            </a:r>
            <a:r>
              <a:rPr lang="en-US" dirty="0" err="1" smtClean="0"/>
              <a:t>bộ</a:t>
            </a:r>
            <a:r>
              <a:rPr lang="en-US" dirty="0" smtClean="0"/>
              <a:t> </a:t>
            </a:r>
            <a:r>
              <a:rPr lang="en-US" dirty="0" err="1" smtClean="0"/>
              <a:t>nhớ</a:t>
            </a:r>
            <a:endParaRPr lang="en-US" dirty="0" smtClean="0"/>
          </a:p>
          <a:p>
            <a:pPr lvl="1"/>
            <a:r>
              <a:rPr lang="en-US" dirty="0" err="1" smtClean="0"/>
              <a:t>Mô</a:t>
            </a:r>
            <a:r>
              <a:rPr lang="en-US" dirty="0" smtClean="0"/>
              <a:t> </a:t>
            </a:r>
            <a:r>
              <a:rPr lang="en-US" dirty="0" err="1" smtClean="0"/>
              <a:t>hình</a:t>
            </a:r>
            <a:r>
              <a:rPr lang="en-US" dirty="0" smtClean="0"/>
              <a:t> </a:t>
            </a:r>
            <a:r>
              <a:rPr lang="en-US" dirty="0" err="1" smtClean="0"/>
              <a:t>lập</a:t>
            </a:r>
            <a:r>
              <a:rPr lang="en-US" dirty="0" smtClean="0"/>
              <a:t> </a:t>
            </a:r>
            <a:r>
              <a:rPr lang="en-US" dirty="0" err="1" smtClean="0"/>
              <a:t>trình</a:t>
            </a:r>
            <a:endParaRPr lang="en-US" dirty="0" smtClean="0"/>
          </a:p>
          <a:p>
            <a:pPr lvl="1"/>
            <a:r>
              <a:rPr lang="en-US" dirty="0" err="1" smtClean="0"/>
              <a:t>Quy</a:t>
            </a:r>
            <a:r>
              <a:rPr lang="en-US" dirty="0" smtClean="0"/>
              <a:t> </a:t>
            </a:r>
            <a:r>
              <a:rPr lang="en-US" dirty="0" err="1" smtClean="0"/>
              <a:t>trình</a:t>
            </a:r>
            <a:r>
              <a:rPr lang="en-US" dirty="0" smtClean="0"/>
              <a:t> </a:t>
            </a:r>
            <a:r>
              <a:rPr lang="en-US" dirty="0" err="1" smtClean="0"/>
              <a:t>khởi</a:t>
            </a:r>
            <a:r>
              <a:rPr lang="en-US" dirty="0" smtClean="0"/>
              <a:t> </a:t>
            </a:r>
            <a:r>
              <a:rPr lang="en-US" dirty="0" err="1" smtClean="0"/>
              <a:t>động</a:t>
            </a:r>
            <a:endParaRPr lang="en-US" dirty="0" smtClean="0"/>
          </a:p>
          <a:p>
            <a:pPr lvl="1"/>
            <a:r>
              <a:rPr lang="en-US" dirty="0" err="1" smtClean="0"/>
              <a:t>Bộ</a:t>
            </a:r>
            <a:r>
              <a:rPr lang="en-US" dirty="0" smtClean="0"/>
              <a:t> </a:t>
            </a:r>
            <a:r>
              <a:rPr lang="en-US" dirty="0" err="1" smtClean="0"/>
              <a:t>điều</a:t>
            </a:r>
            <a:r>
              <a:rPr lang="en-US" dirty="0" smtClean="0"/>
              <a:t> </a:t>
            </a:r>
            <a:r>
              <a:rPr lang="en-US" dirty="0" err="1" smtClean="0"/>
              <a:t>khiển</a:t>
            </a:r>
            <a:r>
              <a:rPr lang="en-US" dirty="0" smtClean="0"/>
              <a:t> vector </a:t>
            </a:r>
            <a:r>
              <a:rPr lang="en-US" dirty="0" err="1" smtClean="0"/>
              <a:t>ngắt</a:t>
            </a:r>
            <a:r>
              <a:rPr lang="en-US" dirty="0" smtClean="0"/>
              <a:t> </a:t>
            </a:r>
            <a:r>
              <a:rPr lang="en-US" dirty="0" err="1" smtClean="0"/>
              <a:t>lồng</a:t>
            </a:r>
            <a:r>
              <a:rPr lang="en-US" dirty="0" smtClean="0"/>
              <a:t> </a:t>
            </a:r>
            <a:r>
              <a:rPr lang="en-US" dirty="0" err="1" smtClean="0"/>
              <a:t>nhau</a:t>
            </a:r>
            <a:r>
              <a:rPr lang="en-US" dirty="0" smtClean="0"/>
              <a:t> (NIVC)</a:t>
            </a:r>
            <a:endParaRPr lang="en-US" dirty="0"/>
          </a:p>
        </p:txBody>
      </p:sp>
      <p:sp>
        <p:nvSpPr>
          <p:cNvPr id="4" name="Slide Number Placeholder 3"/>
          <p:cNvSpPr>
            <a:spLocks noGrp="1"/>
          </p:cNvSpPr>
          <p:nvPr>
            <p:ph type="sldNum" sz="quarter" idx="12"/>
          </p:nvPr>
        </p:nvSpPr>
        <p:spPr/>
        <p:txBody>
          <a:bodyPr/>
          <a:lstStyle/>
          <a:p>
            <a:fld id="{4CC11C21-2A17-4D34-B226-F1AC3F20DC1C}" type="slidenum">
              <a:rPr lang="en-US" smtClean="0"/>
              <a:pPr/>
              <a:t>30</a:t>
            </a:fld>
            <a:endParaRPr lang="en-US"/>
          </a:p>
        </p:txBody>
      </p:sp>
    </p:spTree>
    <p:extLst>
      <p:ext uri="{BB962C8B-B14F-4D97-AF65-F5344CB8AC3E}">
        <p14:creationId xmlns:p14="http://schemas.microsoft.com/office/powerpoint/2010/main" val="10371362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Mô</a:t>
            </a:r>
            <a:r>
              <a:rPr lang="en-US" dirty="0" smtClean="0"/>
              <a:t> </a:t>
            </a:r>
            <a:r>
              <a:rPr lang="en-US" dirty="0" err="1" smtClean="0"/>
              <a:t>hình</a:t>
            </a:r>
            <a:r>
              <a:rPr lang="en-US" dirty="0" smtClean="0"/>
              <a:t> </a:t>
            </a:r>
            <a:r>
              <a:rPr lang="en-US" dirty="0" err="1" smtClean="0"/>
              <a:t>bộ</a:t>
            </a:r>
            <a:r>
              <a:rPr lang="en-US" dirty="0" smtClean="0"/>
              <a:t> </a:t>
            </a:r>
            <a:r>
              <a:rPr lang="en-US" dirty="0" err="1" smtClean="0"/>
              <a:t>nhớ</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CC11C21-2A17-4D34-B226-F1AC3F20DC1C}" type="slidenum">
              <a:rPr lang="en-US" smtClean="0"/>
              <a:pPr/>
              <a:t>31</a:t>
            </a:fld>
            <a:endParaRPr lang="en-US"/>
          </a:p>
        </p:txBody>
      </p:sp>
      <p:pic>
        <p:nvPicPr>
          <p:cNvPr id="5" name="Picture 4"/>
          <p:cNvPicPr>
            <a:picLocks noChangeAspect="1"/>
          </p:cNvPicPr>
          <p:nvPr/>
        </p:nvPicPr>
        <p:blipFill>
          <a:blip r:embed="rId2"/>
          <a:stretch>
            <a:fillRect/>
          </a:stretch>
        </p:blipFill>
        <p:spPr>
          <a:xfrm rot="5400000">
            <a:off x="2136398" y="-745748"/>
            <a:ext cx="4871204" cy="9563100"/>
          </a:xfrm>
          <a:prstGeom prst="rect">
            <a:avLst/>
          </a:prstGeom>
        </p:spPr>
      </p:pic>
    </p:spTree>
    <p:extLst>
      <p:ext uri="{BB962C8B-B14F-4D97-AF65-F5344CB8AC3E}">
        <p14:creationId xmlns:p14="http://schemas.microsoft.com/office/powerpoint/2010/main" val="34577369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Kiến</a:t>
            </a:r>
            <a:r>
              <a:rPr lang="en-US" dirty="0" smtClean="0"/>
              <a:t> </a:t>
            </a:r>
            <a:r>
              <a:rPr lang="en-US" dirty="0" err="1" smtClean="0"/>
              <a:t>trúc</a:t>
            </a:r>
            <a:r>
              <a:rPr lang="en-US" dirty="0" smtClean="0"/>
              <a:t> </a:t>
            </a:r>
            <a:r>
              <a:rPr lang="en-US" dirty="0" err="1" smtClean="0"/>
              <a:t>bộ</a:t>
            </a:r>
            <a:r>
              <a:rPr lang="en-US" dirty="0" smtClean="0"/>
              <a:t> </a:t>
            </a:r>
            <a:r>
              <a:rPr lang="en-US" dirty="0" err="1" smtClean="0"/>
              <a:t>nhớ</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Vùng</a:t>
            </a:r>
            <a:r>
              <a:rPr lang="en-US" dirty="0" smtClean="0"/>
              <a:t> Code</a:t>
            </a:r>
          </a:p>
          <a:p>
            <a:pPr lvl="1"/>
            <a:r>
              <a:rPr lang="en-US" dirty="0" err="1" smtClean="0"/>
              <a:t>Chứa</a:t>
            </a:r>
            <a:r>
              <a:rPr lang="en-US" dirty="0" smtClean="0"/>
              <a:t> </a:t>
            </a:r>
            <a:r>
              <a:rPr lang="en-US" dirty="0" err="1" smtClean="0"/>
              <a:t>mã</a:t>
            </a:r>
            <a:r>
              <a:rPr lang="en-US" dirty="0" smtClean="0"/>
              <a:t> </a:t>
            </a:r>
            <a:r>
              <a:rPr lang="en-US" dirty="0" err="1" smtClean="0"/>
              <a:t>lệnh</a:t>
            </a:r>
            <a:r>
              <a:rPr lang="en-US" dirty="0" smtClean="0"/>
              <a:t> </a:t>
            </a:r>
            <a:r>
              <a:rPr lang="en-US" dirty="0" err="1" smtClean="0"/>
              <a:t>chương</a:t>
            </a:r>
            <a:r>
              <a:rPr lang="en-US" dirty="0" smtClean="0"/>
              <a:t> </a:t>
            </a:r>
            <a:r>
              <a:rPr lang="en-US" dirty="0" err="1" smtClean="0"/>
              <a:t>trình</a:t>
            </a:r>
            <a:endParaRPr lang="en-US" dirty="0" smtClean="0"/>
          </a:p>
          <a:p>
            <a:pPr lvl="1"/>
            <a:r>
              <a:rPr lang="en-US" dirty="0" err="1" smtClean="0"/>
              <a:t>Có</a:t>
            </a:r>
            <a:r>
              <a:rPr lang="en-US" dirty="0" smtClean="0"/>
              <a:t> </a:t>
            </a:r>
            <a:r>
              <a:rPr lang="en-US" dirty="0" err="1" smtClean="0"/>
              <a:t>thể</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chứa</a:t>
            </a:r>
            <a:r>
              <a:rPr lang="en-US" dirty="0" smtClean="0"/>
              <a:t> data</a:t>
            </a:r>
          </a:p>
          <a:p>
            <a:pPr lvl="1"/>
            <a:r>
              <a:rPr lang="en-US" dirty="0" err="1" smtClean="0"/>
              <a:t>Lưu</a:t>
            </a:r>
            <a:r>
              <a:rPr lang="en-US" dirty="0" smtClean="0"/>
              <a:t> ở </a:t>
            </a:r>
            <a:r>
              <a:rPr lang="en-US" dirty="0" err="1" smtClean="0"/>
              <a:t>bộ</a:t>
            </a:r>
            <a:r>
              <a:rPr lang="en-US" dirty="0" smtClean="0"/>
              <a:t> </a:t>
            </a:r>
            <a:r>
              <a:rPr lang="en-US" dirty="0" err="1" smtClean="0"/>
              <a:t>nhớ</a:t>
            </a:r>
            <a:r>
              <a:rPr lang="en-US" dirty="0" smtClean="0"/>
              <a:t> FLASH</a:t>
            </a:r>
          </a:p>
          <a:p>
            <a:r>
              <a:rPr lang="en-US" dirty="0" err="1" smtClean="0"/>
              <a:t>Vùng</a:t>
            </a:r>
            <a:r>
              <a:rPr lang="en-US" dirty="0" smtClean="0"/>
              <a:t> SRAM</a:t>
            </a:r>
          </a:p>
          <a:p>
            <a:pPr lvl="1"/>
            <a:r>
              <a:rPr lang="en-US" dirty="0" err="1" smtClean="0"/>
              <a:t>Chứa</a:t>
            </a:r>
            <a:r>
              <a:rPr lang="en-US" dirty="0" smtClean="0"/>
              <a:t> data, stack </a:t>
            </a:r>
            <a:r>
              <a:rPr lang="en-US" dirty="0" err="1" smtClean="0"/>
              <a:t>và</a:t>
            </a:r>
            <a:r>
              <a:rPr lang="en-US" dirty="0" smtClean="0"/>
              <a:t> heap</a:t>
            </a:r>
          </a:p>
          <a:p>
            <a:pPr lvl="1"/>
            <a:r>
              <a:rPr lang="en-US" dirty="0" err="1" smtClean="0"/>
              <a:t>Bộ</a:t>
            </a:r>
            <a:r>
              <a:rPr lang="en-US" dirty="0" smtClean="0"/>
              <a:t> </a:t>
            </a:r>
            <a:r>
              <a:rPr lang="en-US" dirty="0" err="1" smtClean="0"/>
              <a:t>nhớ</a:t>
            </a:r>
            <a:r>
              <a:rPr lang="en-US" dirty="0" smtClean="0"/>
              <a:t> on-chip</a:t>
            </a:r>
          </a:p>
          <a:p>
            <a:r>
              <a:rPr lang="en-US" dirty="0" err="1" smtClean="0"/>
              <a:t>Vùng</a:t>
            </a:r>
            <a:r>
              <a:rPr lang="en-US" dirty="0" smtClean="0"/>
              <a:t> peripheral</a:t>
            </a:r>
          </a:p>
          <a:p>
            <a:pPr lvl="1"/>
            <a:r>
              <a:rPr lang="en-US" dirty="0" err="1" smtClean="0"/>
              <a:t>Sử</a:t>
            </a:r>
            <a:r>
              <a:rPr lang="en-US" dirty="0" smtClean="0"/>
              <a:t> </a:t>
            </a:r>
            <a:r>
              <a:rPr lang="en-US" dirty="0" err="1" smtClean="0"/>
              <a:t>dụng</a:t>
            </a:r>
            <a:r>
              <a:rPr lang="en-US" dirty="0" smtClean="0"/>
              <a:t> </a:t>
            </a:r>
            <a:r>
              <a:rPr lang="en-US" dirty="0" err="1" smtClean="0"/>
              <a:t>cho</a:t>
            </a:r>
            <a:r>
              <a:rPr lang="en-US" dirty="0" smtClean="0"/>
              <a:t> </a:t>
            </a:r>
            <a:r>
              <a:rPr lang="en-US" dirty="0" err="1" smtClean="0"/>
              <a:t>các</a:t>
            </a:r>
            <a:r>
              <a:rPr lang="en-US" dirty="0" smtClean="0"/>
              <a:t> </a:t>
            </a:r>
            <a:r>
              <a:rPr lang="en-US" dirty="0" err="1" smtClean="0"/>
              <a:t>ngoại</a:t>
            </a:r>
            <a:r>
              <a:rPr lang="en-US" dirty="0" smtClean="0"/>
              <a:t> vi, </a:t>
            </a:r>
            <a:r>
              <a:rPr lang="en-US" dirty="0" err="1" smtClean="0"/>
              <a:t>vd</a:t>
            </a:r>
            <a:r>
              <a:rPr lang="en-US" dirty="0" smtClean="0"/>
              <a:t> Advanced High-Performance Bus (AHB) hay Advance Peripheral Bus (APB)</a:t>
            </a:r>
          </a:p>
        </p:txBody>
      </p:sp>
      <p:sp>
        <p:nvSpPr>
          <p:cNvPr id="4" name="Slide Number Placeholder 3"/>
          <p:cNvSpPr>
            <a:spLocks noGrp="1"/>
          </p:cNvSpPr>
          <p:nvPr>
            <p:ph type="sldNum" sz="quarter" idx="12"/>
          </p:nvPr>
        </p:nvSpPr>
        <p:spPr/>
        <p:txBody>
          <a:bodyPr/>
          <a:lstStyle/>
          <a:p>
            <a:fld id="{4CC11C21-2A17-4D34-B226-F1AC3F20DC1C}" type="slidenum">
              <a:rPr lang="en-US" smtClean="0"/>
              <a:pPr/>
              <a:t>32</a:t>
            </a:fld>
            <a:endParaRPr lang="en-US"/>
          </a:p>
        </p:txBody>
      </p:sp>
    </p:spTree>
    <p:extLst>
      <p:ext uri="{BB962C8B-B14F-4D97-AF65-F5344CB8AC3E}">
        <p14:creationId xmlns:p14="http://schemas.microsoft.com/office/powerpoint/2010/main" val="39085739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Kiến</a:t>
            </a:r>
            <a:r>
              <a:rPr lang="en-US" dirty="0" smtClean="0"/>
              <a:t> </a:t>
            </a:r>
            <a:r>
              <a:rPr lang="en-US" dirty="0" err="1" smtClean="0"/>
              <a:t>trúc</a:t>
            </a:r>
            <a:r>
              <a:rPr lang="en-US" dirty="0" smtClean="0"/>
              <a:t> </a:t>
            </a:r>
            <a:r>
              <a:rPr lang="en-US" dirty="0" err="1" smtClean="0"/>
              <a:t>bộ</a:t>
            </a:r>
            <a:r>
              <a:rPr lang="en-US" dirty="0" smtClean="0"/>
              <a:t> </a:t>
            </a:r>
            <a:r>
              <a:rPr lang="en-US" dirty="0" err="1" smtClean="0"/>
              <a:t>nhớ</a:t>
            </a:r>
            <a:endParaRPr lang="en-US" dirty="0"/>
          </a:p>
        </p:txBody>
      </p:sp>
      <p:sp>
        <p:nvSpPr>
          <p:cNvPr id="3" name="Content Placeholder 2"/>
          <p:cNvSpPr>
            <a:spLocks noGrp="1"/>
          </p:cNvSpPr>
          <p:nvPr>
            <p:ph idx="1"/>
          </p:nvPr>
        </p:nvSpPr>
        <p:spPr/>
        <p:txBody>
          <a:bodyPr/>
          <a:lstStyle/>
          <a:p>
            <a:r>
              <a:rPr lang="en-US" dirty="0" smtClean="0"/>
              <a:t>External RAM </a:t>
            </a:r>
          </a:p>
          <a:p>
            <a:pPr lvl="1"/>
            <a:r>
              <a:rPr lang="en-US" dirty="0" err="1" smtClean="0"/>
              <a:t>Lưu</a:t>
            </a:r>
            <a:r>
              <a:rPr lang="en-US" dirty="0" smtClean="0"/>
              <a:t> </a:t>
            </a:r>
            <a:r>
              <a:rPr lang="en-US" dirty="0" err="1" smtClean="0"/>
              <a:t>trữ</a:t>
            </a:r>
            <a:r>
              <a:rPr lang="en-US" dirty="0" smtClean="0"/>
              <a:t> </a:t>
            </a:r>
            <a:r>
              <a:rPr lang="en-US" dirty="0" err="1" smtClean="0"/>
              <a:t>các</a:t>
            </a:r>
            <a:r>
              <a:rPr lang="en-US" dirty="0" smtClean="0"/>
              <a:t> </a:t>
            </a:r>
            <a:r>
              <a:rPr lang="en-US" dirty="0" err="1" smtClean="0"/>
              <a:t>khối</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lớn</a:t>
            </a:r>
            <a:endParaRPr lang="en-US" dirty="0" smtClean="0"/>
          </a:p>
          <a:p>
            <a:pPr lvl="1"/>
            <a:r>
              <a:rPr lang="en-US" dirty="0" smtClean="0"/>
              <a:t>Off-chip memory </a:t>
            </a:r>
          </a:p>
          <a:p>
            <a:r>
              <a:rPr lang="en-US" dirty="0" smtClean="0"/>
              <a:t>External Device</a:t>
            </a:r>
          </a:p>
          <a:p>
            <a:pPr lvl="1"/>
            <a:r>
              <a:rPr lang="en-US" dirty="0" smtClean="0"/>
              <a:t>Map </a:t>
            </a:r>
            <a:r>
              <a:rPr lang="en-US" dirty="0" err="1" smtClean="0"/>
              <a:t>các</a:t>
            </a:r>
            <a:r>
              <a:rPr lang="en-US" dirty="0" smtClean="0"/>
              <a:t> </a:t>
            </a:r>
            <a:r>
              <a:rPr lang="en-US" dirty="0" err="1" smtClean="0"/>
              <a:t>thiết</a:t>
            </a:r>
            <a:r>
              <a:rPr lang="en-US" dirty="0" smtClean="0"/>
              <a:t> </a:t>
            </a:r>
            <a:r>
              <a:rPr lang="en-US" dirty="0" err="1" smtClean="0"/>
              <a:t>bị</a:t>
            </a:r>
            <a:r>
              <a:rPr lang="en-US" dirty="0" smtClean="0"/>
              <a:t> </a:t>
            </a:r>
            <a:r>
              <a:rPr lang="en-US" dirty="0" err="1" smtClean="0"/>
              <a:t>ngoài</a:t>
            </a:r>
            <a:r>
              <a:rPr lang="en-US" dirty="0" smtClean="0"/>
              <a:t> </a:t>
            </a:r>
          </a:p>
          <a:p>
            <a:pPr lvl="1"/>
            <a:r>
              <a:rPr lang="en-US" dirty="0" smtClean="0"/>
              <a:t>Off-chip memory (SD card)</a:t>
            </a:r>
          </a:p>
          <a:p>
            <a:r>
              <a:rPr lang="en-US" dirty="0" smtClean="0"/>
              <a:t>Internal Private Peripheral Bus</a:t>
            </a:r>
          </a:p>
          <a:p>
            <a:pPr lvl="1"/>
            <a:r>
              <a:rPr lang="en-US" dirty="0" err="1" smtClean="0"/>
              <a:t>Truyền</a:t>
            </a:r>
            <a:r>
              <a:rPr lang="en-US" dirty="0" smtClean="0"/>
              <a:t> </a:t>
            </a:r>
            <a:r>
              <a:rPr lang="en-US" dirty="0" err="1" smtClean="0"/>
              <a:t>các</a:t>
            </a:r>
            <a:r>
              <a:rPr lang="en-US" dirty="0" smtClean="0"/>
              <a:t> </a:t>
            </a:r>
            <a:r>
              <a:rPr lang="en-US" dirty="0" err="1" smtClean="0"/>
              <a:t>tín</a:t>
            </a:r>
            <a:r>
              <a:rPr lang="en-US" dirty="0" smtClean="0"/>
              <a:t> </a:t>
            </a:r>
            <a:r>
              <a:rPr lang="en-US" dirty="0" err="1" smtClean="0"/>
              <a:t>hiệu</a:t>
            </a:r>
            <a:r>
              <a:rPr lang="en-US" dirty="0" smtClean="0"/>
              <a:t> </a:t>
            </a:r>
            <a:r>
              <a:rPr lang="en-US" dirty="0" err="1" smtClean="0"/>
              <a:t>bên</a:t>
            </a:r>
            <a:r>
              <a:rPr lang="en-US" dirty="0" smtClean="0"/>
              <a:t> </a:t>
            </a:r>
            <a:r>
              <a:rPr lang="en-US" dirty="0" err="1" smtClean="0"/>
              <a:t>trong</a:t>
            </a:r>
            <a:r>
              <a:rPr lang="en-US" dirty="0" smtClean="0"/>
              <a:t> vi </a:t>
            </a:r>
            <a:r>
              <a:rPr lang="en-US" dirty="0" err="1" smtClean="0"/>
              <a:t>xử</a:t>
            </a:r>
            <a:r>
              <a:rPr lang="en-US" dirty="0" smtClean="0"/>
              <a:t> </a:t>
            </a:r>
            <a:r>
              <a:rPr lang="en-US" dirty="0" err="1" smtClean="0"/>
              <a:t>lý</a:t>
            </a:r>
            <a:endParaRPr lang="en-US" dirty="0"/>
          </a:p>
        </p:txBody>
      </p:sp>
      <p:sp>
        <p:nvSpPr>
          <p:cNvPr id="4" name="Slide Number Placeholder 3"/>
          <p:cNvSpPr>
            <a:spLocks noGrp="1"/>
          </p:cNvSpPr>
          <p:nvPr>
            <p:ph type="sldNum" sz="quarter" idx="12"/>
          </p:nvPr>
        </p:nvSpPr>
        <p:spPr/>
        <p:txBody>
          <a:bodyPr/>
          <a:lstStyle/>
          <a:p>
            <a:fld id="{4CC11C21-2A17-4D34-B226-F1AC3F20DC1C}" type="slidenum">
              <a:rPr lang="en-US" smtClean="0"/>
              <a:pPr/>
              <a:t>33</a:t>
            </a:fld>
            <a:endParaRPr lang="en-US"/>
          </a:p>
        </p:txBody>
      </p:sp>
    </p:spTree>
    <p:extLst>
      <p:ext uri="{BB962C8B-B14F-4D97-AF65-F5344CB8AC3E}">
        <p14:creationId xmlns:p14="http://schemas.microsoft.com/office/powerpoint/2010/main" val="1663316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Kiến</a:t>
            </a:r>
            <a:r>
              <a:rPr lang="en-US" dirty="0" smtClean="0"/>
              <a:t> </a:t>
            </a:r>
            <a:r>
              <a:rPr lang="en-US" dirty="0" err="1" smtClean="0"/>
              <a:t>trúc</a:t>
            </a:r>
            <a:r>
              <a:rPr lang="en-US" dirty="0" smtClean="0"/>
              <a:t> </a:t>
            </a:r>
            <a:r>
              <a:rPr lang="en-US" dirty="0" err="1" smtClean="0"/>
              <a:t>bộ</a:t>
            </a:r>
            <a:r>
              <a:rPr lang="en-US" dirty="0" smtClean="0"/>
              <a:t> </a:t>
            </a:r>
            <a:r>
              <a:rPr lang="en-US" dirty="0" err="1" smtClean="0"/>
              <a:t>nhớ</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CC11C21-2A17-4D34-B226-F1AC3F20DC1C}" type="slidenum">
              <a:rPr lang="en-US" smtClean="0"/>
              <a:pPr/>
              <a:t>34</a:t>
            </a:fld>
            <a:endParaRPr lang="en-US"/>
          </a:p>
        </p:txBody>
      </p:sp>
      <p:pic>
        <p:nvPicPr>
          <p:cNvPr id="5" name="Picture 4"/>
          <p:cNvPicPr>
            <a:picLocks noChangeAspect="1"/>
          </p:cNvPicPr>
          <p:nvPr/>
        </p:nvPicPr>
        <p:blipFill>
          <a:blip r:embed="rId2"/>
          <a:stretch>
            <a:fillRect/>
          </a:stretch>
        </p:blipFill>
        <p:spPr>
          <a:xfrm>
            <a:off x="685800" y="1359409"/>
            <a:ext cx="8215312" cy="5498591"/>
          </a:xfrm>
          <a:prstGeom prst="rect">
            <a:avLst/>
          </a:prstGeom>
        </p:spPr>
      </p:pic>
    </p:spTree>
    <p:extLst>
      <p:ext uri="{BB962C8B-B14F-4D97-AF65-F5344CB8AC3E}">
        <p14:creationId xmlns:p14="http://schemas.microsoft.com/office/powerpoint/2010/main" val="3203438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BUS và ma trận BUS</a:t>
            </a:r>
            <a:endParaRPr lang="en-US"/>
          </a:p>
        </p:txBody>
      </p:sp>
      <p:sp>
        <p:nvSpPr>
          <p:cNvPr id="3" name="Content Placeholder 2"/>
          <p:cNvSpPr>
            <a:spLocks noGrp="1"/>
          </p:cNvSpPr>
          <p:nvPr>
            <p:ph idx="1"/>
          </p:nvPr>
        </p:nvSpPr>
        <p:spPr>
          <a:xfrm>
            <a:off x="457200" y="1600200"/>
            <a:ext cx="8229600" cy="4876800"/>
          </a:xfrm>
        </p:spPr>
        <p:txBody>
          <a:bodyPr>
            <a:normAutofit fontScale="85000" lnSpcReduction="20000"/>
          </a:bodyPr>
          <a:lstStyle/>
          <a:p>
            <a:r>
              <a:rPr lang="en-US" dirty="0"/>
              <a:t>Cortex-M3 </a:t>
            </a:r>
            <a:r>
              <a:rPr lang="en-US" dirty="0" err="1"/>
              <a:t>thiết</a:t>
            </a:r>
            <a:r>
              <a:rPr lang="en-US" dirty="0"/>
              <a:t> </a:t>
            </a:r>
            <a:r>
              <a:rPr lang="en-US" dirty="0" err="1"/>
              <a:t>kế</a:t>
            </a:r>
            <a:r>
              <a:rPr lang="en-US" dirty="0"/>
              <a:t> </a:t>
            </a:r>
            <a:r>
              <a:rPr lang="en-US" dirty="0" err="1"/>
              <a:t>theo</a:t>
            </a:r>
            <a:r>
              <a:rPr lang="en-US" dirty="0"/>
              <a:t> </a:t>
            </a:r>
            <a:r>
              <a:rPr lang="en-US" dirty="0" err="1"/>
              <a:t>kiến</a:t>
            </a:r>
            <a:r>
              <a:rPr lang="en-US" dirty="0"/>
              <a:t> </a:t>
            </a:r>
            <a:r>
              <a:rPr lang="en-US" dirty="0" err="1"/>
              <a:t>trúc</a:t>
            </a:r>
            <a:r>
              <a:rPr lang="en-US" dirty="0"/>
              <a:t> Harvard </a:t>
            </a:r>
          </a:p>
          <a:p>
            <a:pPr lvl="1"/>
            <a:r>
              <a:rPr lang="en-US" dirty="0"/>
              <a:t>BUS </a:t>
            </a:r>
            <a:r>
              <a:rPr lang="en-US" dirty="0" err="1" smtClean="0"/>
              <a:t>mã</a:t>
            </a:r>
            <a:r>
              <a:rPr lang="en-US" dirty="0" smtClean="0"/>
              <a:t> </a:t>
            </a:r>
            <a:r>
              <a:rPr lang="en-US" dirty="0" err="1" smtClean="0"/>
              <a:t>lệnh</a:t>
            </a:r>
            <a:r>
              <a:rPr lang="en-US" dirty="0" smtClean="0"/>
              <a:t>: </a:t>
            </a:r>
            <a:r>
              <a:rPr lang="en-US" dirty="0" err="1"/>
              <a:t>Icode</a:t>
            </a:r>
            <a:endParaRPr lang="en-US" dirty="0"/>
          </a:p>
          <a:p>
            <a:pPr lvl="1"/>
            <a:r>
              <a:rPr lang="en-US" dirty="0"/>
              <a:t>BUS </a:t>
            </a:r>
            <a:r>
              <a:rPr lang="en-US" dirty="0" err="1"/>
              <a:t>dữ</a:t>
            </a:r>
            <a:r>
              <a:rPr lang="en-US" dirty="0"/>
              <a:t> </a:t>
            </a:r>
            <a:r>
              <a:rPr lang="en-US" dirty="0" err="1"/>
              <a:t>liệu</a:t>
            </a:r>
            <a:r>
              <a:rPr lang="en-US" dirty="0"/>
              <a:t>: </a:t>
            </a:r>
            <a:r>
              <a:rPr lang="en-US" dirty="0" err="1"/>
              <a:t>Dcode</a:t>
            </a:r>
            <a:endParaRPr lang="en-US" dirty="0"/>
          </a:p>
          <a:p>
            <a:r>
              <a:rPr lang="en-US" dirty="0" err="1"/>
              <a:t>Cả</a:t>
            </a:r>
            <a:r>
              <a:rPr lang="en-US" dirty="0"/>
              <a:t> 2 BUS </a:t>
            </a:r>
            <a:r>
              <a:rPr lang="en-US" dirty="0" err="1"/>
              <a:t>đều</a:t>
            </a:r>
            <a:r>
              <a:rPr lang="en-US" dirty="0"/>
              <a:t> </a:t>
            </a:r>
            <a:r>
              <a:rPr lang="en-US" dirty="0" err="1"/>
              <a:t>có</a:t>
            </a:r>
            <a:r>
              <a:rPr lang="en-US" dirty="0"/>
              <a:t> </a:t>
            </a:r>
            <a:r>
              <a:rPr lang="en-US" dirty="0" err="1"/>
              <a:t>thể</a:t>
            </a:r>
            <a:r>
              <a:rPr lang="en-US" dirty="0"/>
              <a:t> </a:t>
            </a:r>
            <a:r>
              <a:rPr lang="en-US" dirty="0" err="1"/>
              <a:t>truy</a:t>
            </a:r>
            <a:r>
              <a:rPr lang="en-US" dirty="0"/>
              <a:t> </a:t>
            </a:r>
            <a:r>
              <a:rPr lang="en-US" dirty="0" err="1"/>
              <a:t>cập</a:t>
            </a:r>
            <a:r>
              <a:rPr lang="en-US" dirty="0"/>
              <a:t> </a:t>
            </a:r>
            <a:r>
              <a:rPr lang="en-US" dirty="0" err="1"/>
              <a:t>dữ</a:t>
            </a:r>
            <a:r>
              <a:rPr lang="en-US" dirty="0"/>
              <a:t> </a:t>
            </a:r>
            <a:r>
              <a:rPr lang="en-US" dirty="0" err="1"/>
              <a:t>liệu</a:t>
            </a:r>
            <a:r>
              <a:rPr lang="en-US" dirty="0"/>
              <a:t> </a:t>
            </a:r>
            <a:r>
              <a:rPr lang="en-US" dirty="0" err="1"/>
              <a:t>trong</a:t>
            </a:r>
            <a:r>
              <a:rPr lang="en-US" dirty="0"/>
              <a:t> </a:t>
            </a:r>
            <a:r>
              <a:rPr lang="en-US" dirty="0" err="1"/>
              <a:t>phạm</a:t>
            </a:r>
            <a:r>
              <a:rPr lang="en-US" dirty="0"/>
              <a:t> vi 0x00000000 – 0x1FFFFFFF (32bit </a:t>
            </a:r>
            <a:r>
              <a:rPr lang="en-US" dirty="0" err="1"/>
              <a:t>địa</a:t>
            </a:r>
            <a:r>
              <a:rPr lang="en-US" dirty="0"/>
              <a:t> </a:t>
            </a:r>
            <a:r>
              <a:rPr lang="en-US" dirty="0" err="1"/>
              <a:t>chỉ</a:t>
            </a:r>
            <a:r>
              <a:rPr lang="en-US" dirty="0"/>
              <a:t>)</a:t>
            </a:r>
          </a:p>
          <a:p>
            <a:r>
              <a:rPr lang="en-US" dirty="0"/>
              <a:t>BUS </a:t>
            </a:r>
            <a:r>
              <a:rPr lang="en-US" dirty="0" err="1"/>
              <a:t>hệ</a:t>
            </a:r>
            <a:r>
              <a:rPr lang="en-US" dirty="0"/>
              <a:t> </a:t>
            </a:r>
            <a:r>
              <a:rPr lang="en-US" dirty="0" err="1"/>
              <a:t>thống</a:t>
            </a:r>
            <a:r>
              <a:rPr lang="en-US" dirty="0"/>
              <a:t> </a:t>
            </a:r>
            <a:r>
              <a:rPr lang="en-US" dirty="0" err="1"/>
              <a:t>bổ</a:t>
            </a:r>
            <a:r>
              <a:rPr lang="en-US" dirty="0"/>
              <a:t> sung</a:t>
            </a:r>
          </a:p>
          <a:p>
            <a:pPr lvl="1"/>
            <a:r>
              <a:rPr lang="en-US" dirty="0" err="1"/>
              <a:t>Truy</a:t>
            </a:r>
            <a:r>
              <a:rPr lang="en-US" dirty="0"/>
              <a:t> </a:t>
            </a:r>
            <a:r>
              <a:rPr lang="en-US" dirty="0" err="1"/>
              <a:t>cập</a:t>
            </a:r>
            <a:r>
              <a:rPr lang="en-US" dirty="0"/>
              <a:t> </a:t>
            </a:r>
            <a:r>
              <a:rPr lang="en-US" dirty="0" err="1"/>
              <a:t>vào</a:t>
            </a:r>
            <a:r>
              <a:rPr lang="en-US" dirty="0"/>
              <a:t> </a:t>
            </a:r>
            <a:r>
              <a:rPr lang="en-US" dirty="0" err="1"/>
              <a:t>không</a:t>
            </a:r>
            <a:r>
              <a:rPr lang="en-US" dirty="0"/>
              <a:t> </a:t>
            </a:r>
            <a:r>
              <a:rPr lang="en-US" dirty="0" err="1"/>
              <a:t>gian</a:t>
            </a:r>
            <a:r>
              <a:rPr lang="en-US" dirty="0"/>
              <a:t> </a:t>
            </a:r>
            <a:r>
              <a:rPr lang="en-US" dirty="0" err="1"/>
              <a:t>điều</a:t>
            </a:r>
            <a:r>
              <a:rPr lang="en-US" dirty="0"/>
              <a:t> </a:t>
            </a:r>
            <a:r>
              <a:rPr lang="en-US" dirty="0" err="1"/>
              <a:t>khiển</a:t>
            </a:r>
            <a:r>
              <a:rPr lang="en-US" dirty="0"/>
              <a:t> </a:t>
            </a:r>
            <a:r>
              <a:rPr lang="en-US" dirty="0" err="1"/>
              <a:t>hệ</a:t>
            </a:r>
            <a:r>
              <a:rPr lang="en-US" dirty="0"/>
              <a:t> </a:t>
            </a:r>
            <a:r>
              <a:rPr lang="en-US" dirty="0" err="1"/>
              <a:t>thống</a:t>
            </a:r>
            <a:r>
              <a:rPr lang="en-US" dirty="0"/>
              <a:t> 0x20000000 – 0xDFFFFFF </a:t>
            </a:r>
            <a:r>
              <a:rPr lang="en-US" dirty="0" err="1"/>
              <a:t>và</a:t>
            </a:r>
            <a:r>
              <a:rPr lang="en-US" dirty="0"/>
              <a:t> 0xE0100000 – 0xFFFFFFFF</a:t>
            </a:r>
          </a:p>
          <a:p>
            <a:r>
              <a:rPr lang="en-US" dirty="0" err="1"/>
              <a:t>Hệ</a:t>
            </a:r>
            <a:r>
              <a:rPr lang="en-US" dirty="0"/>
              <a:t> </a:t>
            </a:r>
            <a:r>
              <a:rPr lang="en-US" dirty="0" err="1"/>
              <a:t>thống</a:t>
            </a:r>
            <a:r>
              <a:rPr lang="en-US" dirty="0"/>
              <a:t> </a:t>
            </a:r>
            <a:r>
              <a:rPr lang="en-US" dirty="0" err="1"/>
              <a:t>gỡ</a:t>
            </a:r>
            <a:r>
              <a:rPr lang="en-US" dirty="0"/>
              <a:t> </a:t>
            </a:r>
            <a:r>
              <a:rPr lang="en-US" dirty="0" err="1"/>
              <a:t>lỗi</a:t>
            </a:r>
            <a:r>
              <a:rPr lang="en-US" dirty="0"/>
              <a:t> </a:t>
            </a:r>
            <a:r>
              <a:rPr lang="en-US" dirty="0" err="1"/>
              <a:t>trên</a:t>
            </a:r>
            <a:r>
              <a:rPr lang="en-US" dirty="0"/>
              <a:t> chip </a:t>
            </a:r>
            <a:r>
              <a:rPr lang="en-US" dirty="0" err="1"/>
              <a:t>của</a:t>
            </a:r>
            <a:r>
              <a:rPr lang="en-US" dirty="0"/>
              <a:t> Cortex </a:t>
            </a:r>
            <a:r>
              <a:rPr lang="en-US" dirty="0" err="1"/>
              <a:t>có</a:t>
            </a:r>
            <a:r>
              <a:rPr lang="en-US" dirty="0"/>
              <a:t> </a:t>
            </a:r>
            <a:r>
              <a:rPr lang="en-US" dirty="0" err="1" smtClean="0"/>
              <a:t>thêm</a:t>
            </a:r>
            <a:r>
              <a:rPr lang="en-US" dirty="0" smtClean="0"/>
              <a:t> </a:t>
            </a:r>
            <a:r>
              <a:rPr lang="en-US" dirty="0"/>
              <a:t>BUS </a:t>
            </a:r>
            <a:r>
              <a:rPr lang="en-US" dirty="0" err="1"/>
              <a:t>ngoại</a:t>
            </a:r>
            <a:r>
              <a:rPr lang="en-US" dirty="0"/>
              <a:t> </a:t>
            </a:r>
            <a:r>
              <a:rPr lang="en-US" dirty="0" smtClean="0"/>
              <a:t>vi</a:t>
            </a:r>
          </a:p>
          <a:p>
            <a:r>
              <a:rPr lang="en-US" dirty="0" smtClean="0"/>
              <a:t>Ma </a:t>
            </a:r>
            <a:r>
              <a:rPr lang="en-US" dirty="0" err="1" smtClean="0"/>
              <a:t>trận</a:t>
            </a:r>
            <a:r>
              <a:rPr lang="en-US" dirty="0" smtClean="0"/>
              <a:t> BUS</a:t>
            </a:r>
          </a:p>
          <a:p>
            <a:pPr lvl="1"/>
            <a:r>
              <a:rPr lang="en-US" dirty="0"/>
              <a:t>BUS </a:t>
            </a:r>
            <a:r>
              <a:rPr lang="en-US" dirty="0" err="1"/>
              <a:t>hệ</a:t>
            </a:r>
            <a:r>
              <a:rPr lang="en-US" dirty="0"/>
              <a:t> </a:t>
            </a:r>
            <a:r>
              <a:rPr lang="en-US" dirty="0" err="1"/>
              <a:t>thống</a:t>
            </a:r>
            <a:r>
              <a:rPr lang="en-US" dirty="0"/>
              <a:t> </a:t>
            </a:r>
            <a:r>
              <a:rPr lang="en-US" dirty="0" err="1"/>
              <a:t>và</a:t>
            </a:r>
            <a:r>
              <a:rPr lang="en-US" dirty="0"/>
              <a:t> BUS </a:t>
            </a:r>
            <a:r>
              <a:rPr lang="en-US" dirty="0" err="1"/>
              <a:t>dữ</a:t>
            </a:r>
            <a:r>
              <a:rPr lang="en-US" dirty="0"/>
              <a:t> </a:t>
            </a:r>
            <a:r>
              <a:rPr lang="en-US" dirty="0" err="1"/>
              <a:t>liệu</a:t>
            </a:r>
            <a:r>
              <a:rPr lang="en-US" dirty="0"/>
              <a:t> </a:t>
            </a:r>
            <a:r>
              <a:rPr lang="en-US" dirty="0" err="1"/>
              <a:t>được</a:t>
            </a:r>
            <a:r>
              <a:rPr lang="en-US" dirty="0"/>
              <a:t> </a:t>
            </a:r>
            <a:r>
              <a:rPr lang="en-US" dirty="0" err="1"/>
              <a:t>kết</a:t>
            </a:r>
            <a:r>
              <a:rPr lang="en-US" dirty="0"/>
              <a:t> </a:t>
            </a:r>
            <a:r>
              <a:rPr lang="en-US" dirty="0" err="1"/>
              <a:t>nối</a:t>
            </a:r>
            <a:r>
              <a:rPr lang="en-US" dirty="0"/>
              <a:t> </a:t>
            </a:r>
            <a:r>
              <a:rPr lang="en-US" dirty="0" err="1"/>
              <a:t>với</a:t>
            </a:r>
            <a:r>
              <a:rPr lang="en-US" dirty="0"/>
              <a:t> vi </a:t>
            </a:r>
            <a:r>
              <a:rPr lang="en-US" dirty="0" err="1"/>
              <a:t>điều</a:t>
            </a:r>
            <a:r>
              <a:rPr lang="en-US" dirty="0"/>
              <a:t> </a:t>
            </a:r>
            <a:r>
              <a:rPr lang="en-US" dirty="0" err="1"/>
              <a:t>khiển</a:t>
            </a:r>
            <a:r>
              <a:rPr lang="en-US" dirty="0"/>
              <a:t> </a:t>
            </a:r>
            <a:r>
              <a:rPr lang="en-US" dirty="0" err="1"/>
              <a:t>thông</a:t>
            </a:r>
            <a:r>
              <a:rPr lang="en-US" dirty="0"/>
              <a:t> qua </a:t>
            </a:r>
            <a:r>
              <a:rPr lang="en-US" dirty="0" err="1"/>
              <a:t>tập</a:t>
            </a:r>
            <a:r>
              <a:rPr lang="en-US" dirty="0"/>
              <a:t> BUS </a:t>
            </a:r>
            <a:r>
              <a:rPr lang="en-US" dirty="0" err="1"/>
              <a:t>tốc</a:t>
            </a:r>
            <a:r>
              <a:rPr lang="en-US" dirty="0"/>
              <a:t> </a:t>
            </a:r>
            <a:r>
              <a:rPr lang="en-US" dirty="0" err="1"/>
              <a:t>độ</a:t>
            </a:r>
            <a:r>
              <a:rPr lang="en-US" dirty="0"/>
              <a:t> </a:t>
            </a:r>
            <a:r>
              <a:rPr lang="en-US" dirty="0" err="1"/>
              <a:t>cao</a:t>
            </a:r>
            <a:r>
              <a:rPr lang="en-US" dirty="0"/>
              <a:t> </a:t>
            </a:r>
            <a:r>
              <a:rPr lang="en-US" dirty="0" err="1"/>
              <a:t>gọi</a:t>
            </a:r>
            <a:r>
              <a:rPr lang="en-US" dirty="0"/>
              <a:t> </a:t>
            </a:r>
            <a:r>
              <a:rPr lang="en-US" dirty="0" err="1"/>
              <a:t>là</a:t>
            </a:r>
            <a:r>
              <a:rPr lang="en-US" dirty="0"/>
              <a:t> ma </a:t>
            </a:r>
            <a:r>
              <a:rPr lang="en-US" dirty="0" err="1"/>
              <a:t>trận</a:t>
            </a:r>
            <a:r>
              <a:rPr lang="en-US" dirty="0"/>
              <a:t> </a:t>
            </a:r>
            <a:r>
              <a:rPr lang="en-US" dirty="0" smtClean="0"/>
              <a:t>BUS</a:t>
            </a:r>
            <a:endParaRPr lang="en-US" dirty="0"/>
          </a:p>
        </p:txBody>
      </p:sp>
      <p:sp>
        <p:nvSpPr>
          <p:cNvPr id="4" name="Slide Number Placeholder 3"/>
          <p:cNvSpPr>
            <a:spLocks noGrp="1"/>
          </p:cNvSpPr>
          <p:nvPr>
            <p:ph type="sldNum" sz="quarter" idx="12"/>
          </p:nvPr>
        </p:nvSpPr>
        <p:spPr/>
        <p:txBody>
          <a:bodyPr/>
          <a:lstStyle/>
          <a:p>
            <a:fld id="{4CC11C21-2A17-4D34-B226-F1AC3F20DC1C}" type="slidenum">
              <a:rPr lang="en-US" smtClean="0"/>
              <a:pPr/>
              <a:t>35</a:t>
            </a:fld>
            <a:endParaRPr lang="en-US"/>
          </a:p>
        </p:txBody>
      </p:sp>
    </p:spTree>
    <p:extLst>
      <p:ext uri="{BB962C8B-B14F-4D97-AF65-F5344CB8AC3E}">
        <p14:creationId xmlns:p14="http://schemas.microsoft.com/office/powerpoint/2010/main" val="1038239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Hệ thống định thời (Timer)</a:t>
            </a:r>
          </a:p>
        </p:txBody>
      </p:sp>
      <p:sp>
        <p:nvSpPr>
          <p:cNvPr id="3" name="Content Placeholder 2"/>
          <p:cNvSpPr>
            <a:spLocks noGrp="1"/>
          </p:cNvSpPr>
          <p:nvPr>
            <p:ph idx="1"/>
          </p:nvPr>
        </p:nvSpPr>
        <p:spPr/>
        <p:txBody>
          <a:bodyPr>
            <a:normAutofit/>
          </a:bodyPr>
          <a:lstStyle/>
          <a:p>
            <a:r>
              <a:rPr lang="en-US" sz="2800" dirty="0" err="1" smtClean="0"/>
              <a:t>Bộ</a:t>
            </a:r>
            <a:r>
              <a:rPr lang="en-US" sz="2800" dirty="0" smtClean="0"/>
              <a:t> </a:t>
            </a:r>
            <a:r>
              <a:rPr lang="en-US" sz="2800" dirty="0" err="1" smtClean="0"/>
              <a:t>đếm</a:t>
            </a:r>
            <a:r>
              <a:rPr lang="en-US" sz="2800" dirty="0" smtClean="0"/>
              <a:t> </a:t>
            </a:r>
            <a:r>
              <a:rPr lang="en-US" sz="2800" dirty="0" err="1" smtClean="0"/>
              <a:t>xuống</a:t>
            </a:r>
            <a:r>
              <a:rPr lang="en-US" sz="2800" dirty="0" smtClean="0"/>
              <a:t> 24 bit</a:t>
            </a:r>
          </a:p>
          <a:p>
            <a:pPr lvl="1"/>
            <a:r>
              <a:rPr lang="en-US" sz="2400" dirty="0" err="1" smtClean="0"/>
              <a:t>Tự</a:t>
            </a:r>
            <a:r>
              <a:rPr lang="en-US" sz="2400" dirty="0" smtClean="0"/>
              <a:t> </a:t>
            </a:r>
            <a:r>
              <a:rPr lang="en-US" sz="2400" dirty="0" err="1" smtClean="0"/>
              <a:t>động</a:t>
            </a:r>
            <a:r>
              <a:rPr lang="en-US" sz="2400" dirty="0" smtClean="0"/>
              <a:t> </a:t>
            </a:r>
            <a:r>
              <a:rPr lang="en-US" sz="2400" dirty="0" err="1" smtClean="0"/>
              <a:t>nạp</a:t>
            </a:r>
            <a:r>
              <a:rPr lang="en-US" sz="2400" dirty="0" smtClean="0"/>
              <a:t> </a:t>
            </a:r>
            <a:r>
              <a:rPr lang="en-US" sz="2400" dirty="0" err="1" smtClean="0"/>
              <a:t>lại</a:t>
            </a:r>
            <a:r>
              <a:rPr lang="en-US" sz="2400" dirty="0" smtClean="0"/>
              <a:t> </a:t>
            </a:r>
            <a:r>
              <a:rPr lang="en-US" sz="2400" dirty="0" err="1" smtClean="0"/>
              <a:t>giá</a:t>
            </a:r>
            <a:r>
              <a:rPr lang="en-US" sz="2400" dirty="0" smtClean="0"/>
              <a:t> </a:t>
            </a:r>
            <a:r>
              <a:rPr lang="en-US" sz="2400" dirty="0" err="1" smtClean="0"/>
              <a:t>trị</a:t>
            </a:r>
            <a:r>
              <a:rPr lang="en-US" sz="2400" dirty="0" smtClean="0"/>
              <a:t> </a:t>
            </a:r>
            <a:r>
              <a:rPr lang="en-US" sz="2400" dirty="0" err="1" smtClean="0"/>
              <a:t>bộ</a:t>
            </a:r>
            <a:r>
              <a:rPr lang="en-US" sz="2400" dirty="0" smtClean="0"/>
              <a:t> </a:t>
            </a:r>
            <a:r>
              <a:rPr lang="en-US" sz="2400" dirty="0" err="1" smtClean="0"/>
              <a:t>đếm</a:t>
            </a:r>
            <a:r>
              <a:rPr lang="en-US" sz="2400" dirty="0" smtClean="0"/>
              <a:t> </a:t>
            </a:r>
            <a:r>
              <a:rPr lang="en-US" sz="2400" dirty="0" err="1" smtClean="0"/>
              <a:t>và</a:t>
            </a:r>
            <a:r>
              <a:rPr lang="en-US" sz="2400" dirty="0" smtClean="0"/>
              <a:t> </a:t>
            </a:r>
            <a:r>
              <a:rPr lang="en-US" sz="2400" dirty="0" err="1" smtClean="0"/>
              <a:t>tạo</a:t>
            </a:r>
            <a:r>
              <a:rPr lang="en-US" sz="2400" dirty="0" smtClean="0"/>
              <a:t> </a:t>
            </a:r>
            <a:r>
              <a:rPr lang="en-US" sz="2400" dirty="0" err="1" smtClean="0"/>
              <a:t>sự</a:t>
            </a:r>
            <a:r>
              <a:rPr lang="en-US" sz="2400" dirty="0" smtClean="0"/>
              <a:t> </a:t>
            </a:r>
            <a:r>
              <a:rPr lang="en-US" sz="2400" dirty="0" err="1" smtClean="0"/>
              <a:t>kiện</a:t>
            </a:r>
            <a:r>
              <a:rPr lang="en-US" sz="2400" dirty="0" smtClean="0"/>
              <a:t> </a:t>
            </a:r>
            <a:r>
              <a:rPr lang="en-US" sz="2400" dirty="0" err="1" smtClean="0"/>
              <a:t>ngắt</a:t>
            </a:r>
            <a:r>
              <a:rPr lang="en-US" sz="2400" dirty="0" smtClean="0"/>
              <a:t> </a:t>
            </a:r>
            <a:r>
              <a:rPr lang="en-US" sz="2400" dirty="0" err="1" smtClean="0"/>
              <a:t>khi</a:t>
            </a:r>
            <a:r>
              <a:rPr lang="en-US" sz="2400" dirty="0" smtClean="0"/>
              <a:t> </a:t>
            </a:r>
            <a:r>
              <a:rPr lang="en-US" sz="2400" dirty="0" err="1" smtClean="0"/>
              <a:t>đếm</a:t>
            </a:r>
            <a:r>
              <a:rPr lang="en-US" sz="2400" dirty="0" smtClean="0"/>
              <a:t> </a:t>
            </a:r>
            <a:r>
              <a:rPr lang="en-US" sz="2400" dirty="0" err="1" smtClean="0"/>
              <a:t>xuống</a:t>
            </a:r>
            <a:r>
              <a:rPr lang="en-US" sz="2400" dirty="0" smtClean="0"/>
              <a:t> 0</a:t>
            </a:r>
          </a:p>
          <a:p>
            <a:pPr lvl="1"/>
            <a:r>
              <a:rPr lang="en-US" sz="2400" dirty="0" err="1" smtClean="0"/>
              <a:t>Cung</a:t>
            </a:r>
            <a:r>
              <a:rPr lang="en-US" sz="2400" dirty="0" smtClean="0"/>
              <a:t> </a:t>
            </a:r>
            <a:r>
              <a:rPr lang="en-US" sz="2400" dirty="0" err="1" smtClean="0"/>
              <a:t>cấp</a:t>
            </a:r>
            <a:r>
              <a:rPr lang="en-US" sz="2400" dirty="0" smtClean="0"/>
              <a:t> </a:t>
            </a:r>
            <a:r>
              <a:rPr lang="en-US" sz="2400" dirty="0" err="1" smtClean="0"/>
              <a:t>bộ</a:t>
            </a:r>
            <a:r>
              <a:rPr lang="en-US" sz="2400" dirty="0" smtClean="0"/>
              <a:t> </a:t>
            </a:r>
            <a:r>
              <a:rPr lang="en-US" sz="2400" dirty="0" err="1" smtClean="0"/>
              <a:t>đếm</a:t>
            </a:r>
            <a:r>
              <a:rPr lang="en-US" sz="2400" dirty="0" smtClean="0"/>
              <a:t> </a:t>
            </a:r>
            <a:r>
              <a:rPr lang="en-US" sz="2400" dirty="0" err="1" smtClean="0"/>
              <a:t>thời</a:t>
            </a:r>
            <a:r>
              <a:rPr lang="en-US" sz="2400" dirty="0" smtClean="0"/>
              <a:t> </a:t>
            </a:r>
            <a:r>
              <a:rPr lang="en-US" sz="2400" dirty="0" err="1" smtClean="0"/>
              <a:t>gian</a:t>
            </a:r>
            <a:r>
              <a:rPr lang="en-US" sz="2400" dirty="0" smtClean="0"/>
              <a:t> </a:t>
            </a:r>
            <a:r>
              <a:rPr lang="en-US" sz="2400" dirty="0" err="1" smtClean="0"/>
              <a:t>chuẩn</a:t>
            </a:r>
            <a:endParaRPr lang="en-US" sz="2400" dirty="0" smtClean="0"/>
          </a:p>
          <a:p>
            <a:pPr lvl="1"/>
            <a:r>
              <a:rPr lang="en-US" sz="2400" dirty="0" err="1" smtClean="0"/>
              <a:t>Đồng</a:t>
            </a:r>
            <a:r>
              <a:rPr lang="en-US" sz="2400" dirty="0" smtClean="0"/>
              <a:t> </a:t>
            </a:r>
            <a:r>
              <a:rPr lang="en-US" sz="2400" dirty="0" err="1" smtClean="0"/>
              <a:t>hồ</a:t>
            </a:r>
            <a:r>
              <a:rPr lang="en-US" sz="2400" dirty="0" smtClean="0"/>
              <a:t> </a:t>
            </a:r>
            <a:r>
              <a:rPr lang="en-US" sz="2400" dirty="0" err="1" smtClean="0"/>
              <a:t>SysTick</a:t>
            </a:r>
            <a:r>
              <a:rPr lang="en-US" sz="2400" dirty="0" smtClean="0"/>
              <a:t> </a:t>
            </a:r>
            <a:r>
              <a:rPr lang="en-US" sz="2400" dirty="0" err="1" smtClean="0"/>
              <a:t>được</a:t>
            </a:r>
            <a:r>
              <a:rPr lang="en-US" sz="2400" dirty="0" smtClean="0"/>
              <a:t> </a:t>
            </a:r>
            <a:r>
              <a:rPr lang="en-US" sz="2400" dirty="0" err="1" smtClean="0"/>
              <a:t>sử</a:t>
            </a:r>
            <a:r>
              <a:rPr lang="en-US" sz="2400" dirty="0" smtClean="0"/>
              <a:t> </a:t>
            </a:r>
            <a:r>
              <a:rPr lang="en-US" sz="2400" dirty="0" err="1" smtClean="0"/>
              <a:t>dụng</a:t>
            </a:r>
            <a:r>
              <a:rPr lang="en-US" sz="2400" dirty="0" smtClean="0"/>
              <a:t> </a:t>
            </a:r>
            <a:r>
              <a:rPr lang="en-US" sz="2400" dirty="0" err="1" smtClean="0"/>
              <a:t>để</a:t>
            </a:r>
            <a:r>
              <a:rPr lang="en-US" sz="2400" dirty="0" smtClean="0"/>
              <a:t> </a:t>
            </a:r>
            <a:r>
              <a:rPr lang="en-US" sz="2400" dirty="0" err="1" smtClean="0"/>
              <a:t>cung</a:t>
            </a:r>
            <a:r>
              <a:rPr lang="en-US" sz="2400" dirty="0" smtClean="0"/>
              <a:t> </a:t>
            </a:r>
            <a:r>
              <a:rPr lang="en-US" sz="2400" dirty="0" err="1" smtClean="0"/>
              <a:t>cấp</a:t>
            </a:r>
            <a:r>
              <a:rPr lang="en-US" sz="2400" dirty="0" smtClean="0"/>
              <a:t> </a:t>
            </a:r>
            <a:r>
              <a:rPr lang="en-US" sz="2400" dirty="0" err="1" smtClean="0"/>
              <a:t>nhịp</a:t>
            </a:r>
            <a:r>
              <a:rPr lang="en-US" sz="2400" dirty="0" smtClean="0"/>
              <a:t> </a:t>
            </a:r>
            <a:r>
              <a:rPr lang="en-US" sz="2400" dirty="0" err="1" smtClean="0"/>
              <a:t>đập</a:t>
            </a:r>
            <a:r>
              <a:rPr lang="en-US" sz="2400" dirty="0" smtClean="0"/>
              <a:t> </a:t>
            </a:r>
            <a:r>
              <a:rPr lang="en-US" sz="2400" dirty="0" err="1" smtClean="0"/>
              <a:t>cho</a:t>
            </a:r>
            <a:r>
              <a:rPr lang="en-US" sz="2400" dirty="0" smtClean="0"/>
              <a:t> </a:t>
            </a:r>
            <a:r>
              <a:rPr lang="en-US" sz="2400" dirty="0" err="1" smtClean="0"/>
              <a:t>hệ</a:t>
            </a:r>
            <a:r>
              <a:rPr lang="en-US" sz="2400" dirty="0" smtClean="0"/>
              <a:t> </a:t>
            </a:r>
            <a:r>
              <a:rPr lang="en-US" sz="2400" dirty="0" err="1" smtClean="0"/>
              <a:t>điều</a:t>
            </a:r>
            <a:r>
              <a:rPr lang="en-US" sz="2400" dirty="0" smtClean="0"/>
              <a:t> </a:t>
            </a:r>
            <a:r>
              <a:rPr lang="en-US" sz="2400" dirty="0" err="1" smtClean="0"/>
              <a:t>hành</a:t>
            </a:r>
            <a:r>
              <a:rPr lang="en-US" sz="2400" dirty="0" smtClean="0"/>
              <a:t> </a:t>
            </a:r>
            <a:r>
              <a:rPr lang="en-US" sz="2400" dirty="0" err="1" smtClean="0"/>
              <a:t>thời</a:t>
            </a:r>
            <a:r>
              <a:rPr lang="en-US" sz="2400" dirty="0" smtClean="0"/>
              <a:t> </a:t>
            </a:r>
            <a:r>
              <a:rPr lang="en-US" sz="2400" dirty="0" err="1" smtClean="0"/>
              <a:t>gian</a:t>
            </a:r>
            <a:r>
              <a:rPr lang="en-US" sz="2400" dirty="0" smtClean="0"/>
              <a:t> </a:t>
            </a:r>
            <a:r>
              <a:rPr lang="en-US" sz="2400" dirty="0" err="1" smtClean="0"/>
              <a:t>thực</a:t>
            </a:r>
            <a:r>
              <a:rPr lang="en-US" sz="2400" dirty="0" smtClean="0"/>
              <a:t> (RTOS)</a:t>
            </a:r>
            <a:endParaRPr lang="en-US" sz="2400" dirty="0"/>
          </a:p>
        </p:txBody>
      </p:sp>
      <p:sp>
        <p:nvSpPr>
          <p:cNvPr id="4" name="Slide Number Placeholder 3"/>
          <p:cNvSpPr>
            <a:spLocks noGrp="1"/>
          </p:cNvSpPr>
          <p:nvPr>
            <p:ph type="sldNum" sz="quarter" idx="12"/>
          </p:nvPr>
        </p:nvSpPr>
        <p:spPr/>
        <p:txBody>
          <a:bodyPr/>
          <a:lstStyle/>
          <a:p>
            <a:fld id="{4CC11C21-2A17-4D34-B226-F1AC3F20DC1C}" type="slidenum">
              <a:rPr lang="en-US" smtClean="0"/>
              <a:pPr/>
              <a:t>36</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4191000"/>
            <a:ext cx="3581400" cy="2235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8239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Xử lý ngắt</a:t>
            </a:r>
          </a:p>
        </p:txBody>
      </p:sp>
      <p:sp>
        <p:nvSpPr>
          <p:cNvPr id="3" name="Content Placeholder 2"/>
          <p:cNvSpPr>
            <a:spLocks noGrp="1"/>
          </p:cNvSpPr>
          <p:nvPr>
            <p:ph idx="1"/>
          </p:nvPr>
        </p:nvSpPr>
        <p:spPr/>
        <p:txBody>
          <a:bodyPr/>
          <a:lstStyle/>
          <a:p>
            <a:r>
              <a:rPr lang="en-US" dirty="0" err="1" smtClean="0"/>
              <a:t>Xử</a:t>
            </a:r>
            <a:r>
              <a:rPr lang="en-US" dirty="0" smtClean="0"/>
              <a:t> </a:t>
            </a:r>
            <a:r>
              <a:rPr lang="en-US" dirty="0" err="1" smtClean="0"/>
              <a:t>lý</a:t>
            </a:r>
            <a:r>
              <a:rPr lang="en-US" dirty="0" smtClean="0"/>
              <a:t> </a:t>
            </a:r>
            <a:r>
              <a:rPr lang="en-US" dirty="0" err="1" smtClean="0"/>
              <a:t>ngắt</a:t>
            </a:r>
            <a:r>
              <a:rPr lang="en-US" dirty="0" smtClean="0"/>
              <a:t> (Interrupt handling)</a:t>
            </a:r>
          </a:p>
          <a:p>
            <a:pPr lvl="1"/>
            <a:r>
              <a:rPr lang="en-US" dirty="0" err="1" smtClean="0"/>
              <a:t>Là</a:t>
            </a:r>
            <a:r>
              <a:rPr lang="en-US" dirty="0" smtClean="0"/>
              <a:t> </a:t>
            </a:r>
            <a:r>
              <a:rPr lang="en-US" dirty="0" err="1" smtClean="0"/>
              <a:t>cải</a:t>
            </a:r>
            <a:r>
              <a:rPr lang="en-US" dirty="0" smtClean="0"/>
              <a:t> </a:t>
            </a:r>
            <a:r>
              <a:rPr lang="en-US" dirty="0" err="1" smtClean="0"/>
              <a:t>tiến</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của</a:t>
            </a:r>
            <a:r>
              <a:rPr lang="en-US" dirty="0" smtClean="0"/>
              <a:t> Cortex so </a:t>
            </a:r>
            <a:r>
              <a:rPr lang="en-US" dirty="0" err="1" smtClean="0"/>
              <a:t>với</a:t>
            </a:r>
            <a:r>
              <a:rPr lang="en-US" dirty="0" smtClean="0"/>
              <a:t> </a:t>
            </a:r>
            <a:r>
              <a:rPr lang="en-US" dirty="0" err="1" smtClean="0"/>
              <a:t>các</a:t>
            </a:r>
            <a:r>
              <a:rPr lang="en-US" dirty="0" smtClean="0"/>
              <a:t> CPU ARM </a:t>
            </a:r>
            <a:r>
              <a:rPr lang="en-US" dirty="0" err="1" smtClean="0"/>
              <a:t>trước</a:t>
            </a:r>
            <a:endParaRPr lang="en-US" dirty="0" smtClean="0"/>
          </a:p>
          <a:p>
            <a:r>
              <a:rPr lang="en-US" dirty="0" smtClean="0"/>
              <a:t>ARM 7, 9 </a:t>
            </a:r>
            <a:r>
              <a:rPr lang="en-US" dirty="0" err="1" smtClean="0"/>
              <a:t>có</a:t>
            </a:r>
            <a:r>
              <a:rPr lang="en-US" dirty="0" smtClean="0"/>
              <a:t> 2 </a:t>
            </a:r>
            <a:r>
              <a:rPr lang="en-US" dirty="0" err="1" smtClean="0"/>
              <a:t>đường</a:t>
            </a:r>
            <a:r>
              <a:rPr lang="en-US" dirty="0" smtClean="0"/>
              <a:t> </a:t>
            </a:r>
            <a:r>
              <a:rPr lang="en-US" dirty="0" err="1" smtClean="0"/>
              <a:t>ngắt</a:t>
            </a:r>
            <a:r>
              <a:rPr lang="en-US" dirty="0" smtClean="0"/>
              <a:t> (fast interrupt – FIQ) </a:t>
            </a:r>
            <a:r>
              <a:rPr lang="en-US" dirty="0" err="1" smtClean="0"/>
              <a:t>và</a:t>
            </a:r>
            <a:r>
              <a:rPr lang="en-US" dirty="0" smtClean="0"/>
              <a:t> </a:t>
            </a:r>
            <a:r>
              <a:rPr lang="en-US" dirty="0" err="1" smtClean="0"/>
              <a:t>yêu</a:t>
            </a:r>
            <a:r>
              <a:rPr lang="en-US" dirty="0" smtClean="0"/>
              <a:t> </a:t>
            </a:r>
            <a:r>
              <a:rPr lang="en-US" dirty="0" err="1" smtClean="0"/>
              <a:t>cầu</a:t>
            </a:r>
            <a:r>
              <a:rPr lang="en-US" dirty="0" smtClean="0"/>
              <a:t> </a:t>
            </a:r>
            <a:r>
              <a:rPr lang="en-US" dirty="0" err="1" smtClean="0"/>
              <a:t>ngắt</a:t>
            </a:r>
            <a:r>
              <a:rPr lang="en-US" dirty="0" smtClean="0"/>
              <a:t> (interrupt – RIQ)</a:t>
            </a:r>
          </a:p>
          <a:p>
            <a:pPr lvl="1"/>
            <a:r>
              <a:rPr lang="en-US" dirty="0" err="1" smtClean="0"/>
              <a:t>Phục</a:t>
            </a:r>
            <a:r>
              <a:rPr lang="en-US" dirty="0" smtClean="0"/>
              <a:t> </a:t>
            </a:r>
            <a:r>
              <a:rPr lang="en-US" dirty="0" err="1" smtClean="0"/>
              <a:t>vụ</a:t>
            </a:r>
            <a:r>
              <a:rPr lang="en-US" dirty="0" smtClean="0"/>
              <a:t> </a:t>
            </a:r>
            <a:r>
              <a:rPr lang="en-US" dirty="0" err="1" smtClean="0"/>
              <a:t>mọi</a:t>
            </a:r>
            <a:r>
              <a:rPr lang="en-US" dirty="0" smtClean="0"/>
              <a:t> </a:t>
            </a:r>
            <a:r>
              <a:rPr lang="en-US" dirty="0" err="1" smtClean="0"/>
              <a:t>nguồn</a:t>
            </a:r>
            <a:r>
              <a:rPr lang="en-US" dirty="0" smtClean="0"/>
              <a:t> </a:t>
            </a:r>
            <a:r>
              <a:rPr lang="en-US" dirty="0" err="1" smtClean="0"/>
              <a:t>ngắt</a:t>
            </a:r>
            <a:r>
              <a:rPr lang="en-US" dirty="0" smtClean="0"/>
              <a:t> </a:t>
            </a:r>
            <a:r>
              <a:rPr lang="en-US" dirty="0" err="1" smtClean="0"/>
              <a:t>bên</a:t>
            </a:r>
            <a:r>
              <a:rPr lang="en-US" dirty="0" smtClean="0"/>
              <a:t> </a:t>
            </a:r>
            <a:r>
              <a:rPr lang="en-US" dirty="0" err="1" smtClean="0"/>
              <a:t>trong</a:t>
            </a:r>
            <a:r>
              <a:rPr lang="en-US" dirty="0" smtClean="0"/>
              <a:t> vi </a:t>
            </a:r>
            <a:r>
              <a:rPr lang="en-US" dirty="0" err="1" smtClean="0"/>
              <a:t>điều</a:t>
            </a:r>
            <a:r>
              <a:rPr lang="en-US" dirty="0" smtClean="0"/>
              <a:t> </a:t>
            </a:r>
            <a:r>
              <a:rPr lang="en-US" dirty="0" err="1" smtClean="0"/>
              <a:t>khiển</a:t>
            </a:r>
            <a:endParaRPr lang="en-US" dirty="0" smtClean="0"/>
          </a:p>
          <a:p>
            <a:pPr lvl="1"/>
            <a:r>
              <a:rPr lang="en-US" dirty="0" err="1" smtClean="0"/>
              <a:t>Việc</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lại</a:t>
            </a:r>
            <a:r>
              <a:rPr lang="en-US" dirty="0" smtClean="0"/>
              <a:t> </a:t>
            </a:r>
            <a:r>
              <a:rPr lang="en-US" dirty="0" err="1" smtClean="0"/>
              <a:t>tùy</a:t>
            </a:r>
            <a:r>
              <a:rPr lang="en-US" dirty="0" smtClean="0"/>
              <a:t> </a:t>
            </a:r>
            <a:r>
              <a:rPr lang="en-US" dirty="0" err="1" smtClean="0"/>
              <a:t>theo</a:t>
            </a:r>
            <a:r>
              <a:rPr lang="en-US" dirty="0" smtClean="0"/>
              <a:t> </a:t>
            </a:r>
            <a:r>
              <a:rPr lang="en-US" dirty="0" err="1" smtClean="0"/>
              <a:t>mỗi</a:t>
            </a:r>
            <a:r>
              <a:rPr lang="en-US" dirty="0" smtClean="0"/>
              <a:t> </a:t>
            </a:r>
            <a:r>
              <a:rPr lang="en-US" dirty="0" err="1" smtClean="0"/>
              <a:t>nhà</a:t>
            </a:r>
            <a:r>
              <a:rPr lang="en-US" dirty="0" smtClean="0"/>
              <a:t> </a:t>
            </a:r>
            <a:r>
              <a:rPr lang="en-US" dirty="0" err="1" smtClean="0"/>
              <a:t>sản</a:t>
            </a:r>
            <a:r>
              <a:rPr lang="en-US" dirty="0" smtClean="0"/>
              <a:t> </a:t>
            </a:r>
            <a:r>
              <a:rPr lang="en-US" dirty="0" err="1" smtClean="0"/>
              <a:t>xuất</a:t>
            </a:r>
            <a:r>
              <a:rPr lang="en-US" dirty="0" smtClean="0"/>
              <a:t> chip</a:t>
            </a:r>
          </a:p>
          <a:p>
            <a:pPr lvl="1"/>
            <a:r>
              <a:rPr lang="en-US" dirty="0" err="1" smtClean="0"/>
              <a:t>Không</a:t>
            </a:r>
            <a:r>
              <a:rPr lang="en-US" dirty="0" smtClean="0"/>
              <a:t> </a:t>
            </a:r>
            <a:r>
              <a:rPr lang="en-US" dirty="0" err="1" smtClean="0"/>
              <a:t>hỗ</a:t>
            </a:r>
            <a:r>
              <a:rPr lang="en-US" dirty="0" smtClean="0"/>
              <a:t> </a:t>
            </a:r>
            <a:r>
              <a:rPr lang="en-US" dirty="0" err="1" smtClean="0"/>
              <a:t>trợ</a:t>
            </a:r>
            <a:r>
              <a:rPr lang="en-US" dirty="0" smtClean="0"/>
              <a:t> </a:t>
            </a:r>
            <a:r>
              <a:rPr lang="en-US" dirty="0" err="1" smtClean="0"/>
              <a:t>ngắt</a:t>
            </a:r>
            <a:r>
              <a:rPr lang="en-US" dirty="0" smtClean="0"/>
              <a:t> </a:t>
            </a:r>
            <a:r>
              <a:rPr lang="en-US" dirty="0" err="1" smtClean="0"/>
              <a:t>lồng</a:t>
            </a:r>
            <a:r>
              <a:rPr lang="en-US" dirty="0" smtClean="0"/>
              <a:t> </a:t>
            </a:r>
            <a:r>
              <a:rPr lang="en-US" dirty="0" err="1" smtClean="0"/>
              <a:t>nhau</a:t>
            </a: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4CC11C21-2A17-4D34-B226-F1AC3F20DC1C}" type="slidenum">
              <a:rPr lang="en-US" smtClean="0"/>
              <a:pPr/>
              <a:t>37</a:t>
            </a:fld>
            <a:endParaRPr lang="en-US"/>
          </a:p>
        </p:txBody>
      </p:sp>
    </p:spTree>
    <p:extLst>
      <p:ext uri="{BB962C8B-B14F-4D97-AF65-F5344CB8AC3E}">
        <p14:creationId xmlns:p14="http://schemas.microsoft.com/office/powerpoint/2010/main" val="1037136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Lập</a:t>
            </a:r>
            <a:r>
              <a:rPr lang="en-US" dirty="0" smtClean="0"/>
              <a:t> </a:t>
            </a:r>
            <a:r>
              <a:rPr lang="en-US" dirty="0" err="1" smtClean="0"/>
              <a:t>trình</a:t>
            </a:r>
            <a:r>
              <a:rPr lang="en-US" dirty="0" smtClean="0"/>
              <a:t> Assembly in </a:t>
            </a:r>
            <a:r>
              <a:rPr lang="en-US" dirty="0" err="1" smtClean="0"/>
              <a:t>Keil</a:t>
            </a:r>
            <a:r>
              <a:rPr lang="en-US" dirty="0" smtClean="0"/>
              <a:t> </a:t>
            </a:r>
            <a:endParaRPr lang="en-US" dirty="0"/>
          </a:p>
        </p:txBody>
      </p:sp>
      <p:sp>
        <p:nvSpPr>
          <p:cNvPr id="3" name="Content Placeholder 2"/>
          <p:cNvSpPr>
            <a:spLocks noGrp="1"/>
          </p:cNvSpPr>
          <p:nvPr>
            <p:ph idx="1"/>
          </p:nvPr>
        </p:nvSpPr>
        <p:spPr/>
        <p:txBody>
          <a:bodyPr/>
          <a:lstStyle/>
          <a:p>
            <a:r>
              <a:rPr lang="en-US" dirty="0" err="1" smtClean="0"/>
              <a:t>Startup.s</a:t>
            </a:r>
            <a:r>
              <a:rPr lang="en-US" dirty="0" smtClean="0"/>
              <a:t> : assembly code</a:t>
            </a:r>
          </a:p>
          <a:p>
            <a:r>
              <a:rPr lang="en-US" dirty="0" err="1" smtClean="0"/>
              <a:t>Startup.c</a:t>
            </a:r>
            <a:r>
              <a:rPr lang="en-US" dirty="0" smtClean="0"/>
              <a:t>: C code</a:t>
            </a:r>
          </a:p>
          <a:p>
            <a:pPr lvl="1"/>
            <a:r>
              <a:rPr lang="en-US" dirty="0" err="1" smtClean="0"/>
              <a:t>Điểm</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của</a:t>
            </a:r>
            <a:r>
              <a:rPr lang="en-US" dirty="0" smtClean="0"/>
              <a:t> </a:t>
            </a:r>
            <a:r>
              <a:rPr lang="en-US" dirty="0" err="1" smtClean="0"/>
              <a:t>chương</a:t>
            </a:r>
            <a:r>
              <a:rPr lang="en-US" dirty="0" smtClean="0"/>
              <a:t> </a:t>
            </a:r>
            <a:r>
              <a:rPr lang="en-US" dirty="0" err="1" smtClean="0"/>
              <a:t>trình</a:t>
            </a:r>
            <a:r>
              <a:rPr lang="en-US" dirty="0" smtClean="0"/>
              <a:t> (</a:t>
            </a:r>
            <a:r>
              <a:rPr lang="en-US" dirty="0" err="1" smtClean="0"/>
              <a:t>Reset_Handler</a:t>
            </a:r>
            <a:r>
              <a:rPr lang="en-US" dirty="0" smtClean="0"/>
              <a:t>)</a:t>
            </a:r>
          </a:p>
          <a:p>
            <a:pPr lvl="1"/>
            <a:r>
              <a:rPr lang="en-US" dirty="0" smtClean="0"/>
              <a:t>Stack size</a:t>
            </a:r>
          </a:p>
          <a:p>
            <a:pPr lvl="1"/>
            <a:r>
              <a:rPr lang="en-US" dirty="0" smtClean="0"/>
              <a:t>Heap size</a:t>
            </a:r>
          </a:p>
          <a:p>
            <a:pPr lvl="1"/>
            <a:r>
              <a:rPr lang="en-US" dirty="0" smtClean="0"/>
              <a:t>Interrupt vector table </a:t>
            </a:r>
            <a:endParaRPr lang="en-US" dirty="0"/>
          </a:p>
          <a:p>
            <a:endParaRPr lang="en-US" dirty="0"/>
          </a:p>
        </p:txBody>
      </p:sp>
      <p:sp>
        <p:nvSpPr>
          <p:cNvPr id="4" name="Slide Number Placeholder 3"/>
          <p:cNvSpPr>
            <a:spLocks noGrp="1"/>
          </p:cNvSpPr>
          <p:nvPr>
            <p:ph type="sldNum" sz="quarter" idx="12"/>
          </p:nvPr>
        </p:nvSpPr>
        <p:spPr/>
        <p:txBody>
          <a:bodyPr/>
          <a:lstStyle/>
          <a:p>
            <a:fld id="{4CC11C21-2A17-4D34-B226-F1AC3F20DC1C}" type="slidenum">
              <a:rPr lang="en-US" smtClean="0"/>
              <a:pPr/>
              <a:t>38</a:t>
            </a:fld>
            <a:endParaRPr lang="en-US"/>
          </a:p>
        </p:txBody>
      </p:sp>
    </p:spTree>
    <p:extLst>
      <p:ext uri="{BB962C8B-B14F-4D97-AF65-F5344CB8AC3E}">
        <p14:creationId xmlns:p14="http://schemas.microsoft.com/office/powerpoint/2010/main" val="941888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Lập</a:t>
            </a:r>
            <a:r>
              <a:rPr lang="en-US" dirty="0" smtClean="0"/>
              <a:t> </a:t>
            </a:r>
            <a:r>
              <a:rPr lang="en-US" dirty="0" err="1" smtClean="0"/>
              <a:t>trình</a:t>
            </a:r>
            <a:r>
              <a:rPr lang="en-US" dirty="0" smtClean="0"/>
              <a:t> Cortex-M</a:t>
            </a:r>
            <a:endParaRPr lang="en-US" dirty="0"/>
          </a:p>
        </p:txBody>
      </p:sp>
      <p:sp>
        <p:nvSpPr>
          <p:cNvPr id="3" name="Content Placeholder 2"/>
          <p:cNvSpPr>
            <a:spLocks noGrp="1"/>
          </p:cNvSpPr>
          <p:nvPr>
            <p:ph idx="1"/>
          </p:nvPr>
        </p:nvSpPr>
        <p:spPr/>
        <p:txBody>
          <a:bodyPr/>
          <a:lstStyle/>
          <a:p>
            <a:r>
              <a:rPr lang="en-US" dirty="0" err="1" smtClean="0"/>
              <a:t>Chương</a:t>
            </a:r>
            <a:r>
              <a:rPr lang="en-US" dirty="0" smtClean="0"/>
              <a:t> </a:t>
            </a:r>
            <a:r>
              <a:rPr lang="en-US" dirty="0" err="1" smtClean="0"/>
              <a:t>trình</a:t>
            </a:r>
            <a:r>
              <a:rPr lang="en-US" dirty="0" smtClean="0"/>
              <a:t> </a:t>
            </a:r>
            <a:r>
              <a:rPr lang="en-US" dirty="0" err="1" smtClean="0"/>
              <a:t>nạp</a:t>
            </a:r>
            <a:r>
              <a:rPr lang="en-US" dirty="0" smtClean="0"/>
              <a:t> </a:t>
            </a:r>
            <a:r>
              <a:rPr lang="en-US" dirty="0" err="1" smtClean="0"/>
              <a:t>vào</a:t>
            </a:r>
            <a:r>
              <a:rPr lang="en-US" dirty="0" smtClean="0"/>
              <a:t> chip </a:t>
            </a:r>
            <a:r>
              <a:rPr lang="en-US" dirty="0" err="1" smtClean="0"/>
              <a:t>bao</a:t>
            </a:r>
            <a:r>
              <a:rPr lang="en-US" dirty="0" smtClean="0"/>
              <a:t> </a:t>
            </a:r>
            <a:r>
              <a:rPr lang="en-US" dirty="0" err="1" smtClean="0"/>
              <a:t>gồm</a:t>
            </a:r>
            <a:endParaRPr lang="en-US" dirty="0" smtClean="0"/>
          </a:p>
          <a:p>
            <a:pPr lvl="1"/>
            <a:r>
              <a:rPr lang="en-US" dirty="0" err="1" smtClean="0"/>
              <a:t>Bảng</a:t>
            </a:r>
            <a:r>
              <a:rPr lang="en-US" dirty="0" smtClean="0"/>
              <a:t> vector </a:t>
            </a:r>
            <a:r>
              <a:rPr lang="en-US" dirty="0" err="1" smtClean="0"/>
              <a:t>ngắt</a:t>
            </a:r>
            <a:endParaRPr lang="en-US" dirty="0" smtClean="0"/>
          </a:p>
          <a:p>
            <a:pPr lvl="1"/>
            <a:r>
              <a:rPr lang="en-US" dirty="0" err="1" smtClean="0"/>
              <a:t>Thủ</a:t>
            </a:r>
            <a:r>
              <a:rPr lang="en-US" dirty="0" smtClean="0"/>
              <a:t> </a:t>
            </a:r>
            <a:r>
              <a:rPr lang="en-US" dirty="0" err="1" smtClean="0"/>
              <a:t>tục</a:t>
            </a:r>
            <a:r>
              <a:rPr lang="en-US" dirty="0" smtClean="0"/>
              <a:t> </a:t>
            </a:r>
            <a:r>
              <a:rPr lang="en-US" dirty="0" err="1" smtClean="0"/>
              <a:t>khởi</a:t>
            </a:r>
            <a:r>
              <a:rPr lang="en-US" dirty="0" smtClean="0"/>
              <a:t> </a:t>
            </a:r>
            <a:r>
              <a:rPr lang="en-US" dirty="0" err="1" smtClean="0"/>
              <a:t>động</a:t>
            </a:r>
            <a:r>
              <a:rPr lang="en-US" dirty="0" smtClean="0"/>
              <a:t> (start-up routine)</a:t>
            </a:r>
          </a:p>
          <a:p>
            <a:pPr lvl="1"/>
            <a:r>
              <a:rPr lang="en-US" dirty="0" smtClean="0"/>
              <a:t>Code </a:t>
            </a:r>
            <a:r>
              <a:rPr lang="en-US" dirty="0" err="1" smtClean="0"/>
              <a:t>chương</a:t>
            </a:r>
            <a:r>
              <a:rPr lang="en-US" dirty="0" smtClean="0"/>
              <a:t> </a:t>
            </a:r>
            <a:r>
              <a:rPr lang="en-US" dirty="0" err="1" smtClean="0"/>
              <a:t>trình</a:t>
            </a:r>
            <a:r>
              <a:rPr lang="en-US" dirty="0" smtClean="0"/>
              <a:t> (</a:t>
            </a:r>
            <a:r>
              <a:rPr lang="en-US" dirty="0" err="1" smtClean="0"/>
              <a:t>vòng</a:t>
            </a:r>
            <a:r>
              <a:rPr lang="en-US" dirty="0" smtClean="0"/>
              <a:t> </a:t>
            </a:r>
            <a:r>
              <a:rPr lang="en-US" dirty="0" err="1" smtClean="0"/>
              <a:t>lặp</a:t>
            </a:r>
            <a:r>
              <a:rPr lang="en-US" dirty="0" smtClean="0"/>
              <a:t>)</a:t>
            </a:r>
          </a:p>
          <a:p>
            <a:pPr lvl="1"/>
            <a:r>
              <a:rPr lang="en-US" dirty="0" smtClean="0"/>
              <a:t>Code </a:t>
            </a:r>
            <a:r>
              <a:rPr lang="en-US" dirty="0" err="1" smtClean="0"/>
              <a:t>thư</a:t>
            </a:r>
            <a:r>
              <a:rPr lang="en-US" dirty="0" smtClean="0"/>
              <a:t> </a:t>
            </a:r>
            <a:r>
              <a:rPr lang="en-US" dirty="0" err="1" smtClean="0"/>
              <a:t>viện</a:t>
            </a:r>
            <a:r>
              <a:rPr lang="en-US" dirty="0" smtClean="0"/>
              <a:t> </a:t>
            </a:r>
            <a:endParaRPr lang="en-US" dirty="0"/>
          </a:p>
        </p:txBody>
      </p:sp>
      <p:sp>
        <p:nvSpPr>
          <p:cNvPr id="4" name="Slide Number Placeholder 3"/>
          <p:cNvSpPr>
            <a:spLocks noGrp="1"/>
          </p:cNvSpPr>
          <p:nvPr>
            <p:ph type="sldNum" sz="quarter" idx="12"/>
          </p:nvPr>
        </p:nvSpPr>
        <p:spPr/>
        <p:txBody>
          <a:bodyPr/>
          <a:lstStyle/>
          <a:p>
            <a:fld id="{4CC11C21-2A17-4D34-B226-F1AC3F20DC1C}" type="slidenum">
              <a:rPr lang="en-US" smtClean="0"/>
              <a:pPr/>
              <a:t>39</a:t>
            </a:fld>
            <a:endParaRPr lang="en-US"/>
          </a:p>
        </p:txBody>
      </p:sp>
    </p:spTree>
    <p:extLst>
      <p:ext uri="{BB962C8B-B14F-4D97-AF65-F5344CB8AC3E}">
        <p14:creationId xmlns:p14="http://schemas.microsoft.com/office/powerpoint/2010/main" val="2747785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a:t>Vi xử lý ARM và vi điều khiển lõi ARM</a:t>
            </a:r>
          </a:p>
        </p:txBody>
      </p:sp>
      <p:sp>
        <p:nvSpPr>
          <p:cNvPr id="3" name="Content Placeholder 2"/>
          <p:cNvSpPr>
            <a:spLocks noGrp="1"/>
          </p:cNvSpPr>
          <p:nvPr>
            <p:ph idx="1"/>
          </p:nvPr>
        </p:nvSpPr>
        <p:spPr>
          <a:xfrm>
            <a:off x="457200" y="1600200"/>
            <a:ext cx="8382000" cy="5029200"/>
          </a:xfrm>
        </p:spPr>
        <p:txBody>
          <a:bodyPr>
            <a:normAutofit fontScale="85000" lnSpcReduction="20000"/>
          </a:bodyPr>
          <a:lstStyle/>
          <a:p>
            <a:pPr algn="just"/>
            <a:r>
              <a:rPr lang="en-US" dirty="0"/>
              <a:t>ARM (Advanced RISC Machines) </a:t>
            </a:r>
            <a:endParaRPr lang="en-US" dirty="0" smtClean="0"/>
          </a:p>
          <a:p>
            <a:pPr lvl="1" algn="just"/>
            <a:r>
              <a:rPr lang="en-US" dirty="0" err="1" smtClean="0"/>
              <a:t>Là</a:t>
            </a:r>
            <a:r>
              <a:rPr lang="en-US" dirty="0" smtClean="0"/>
              <a:t> </a:t>
            </a:r>
            <a:r>
              <a:rPr lang="en-US" dirty="0" err="1" smtClean="0"/>
              <a:t>họ</a:t>
            </a:r>
            <a:r>
              <a:rPr lang="en-US" dirty="0" smtClean="0"/>
              <a:t> </a:t>
            </a:r>
            <a:r>
              <a:rPr lang="en-US" dirty="0" err="1" smtClean="0"/>
              <a:t>kiến</a:t>
            </a:r>
            <a:r>
              <a:rPr lang="en-US" dirty="0" smtClean="0"/>
              <a:t> </a:t>
            </a:r>
            <a:r>
              <a:rPr lang="en-US" dirty="0" err="1" smtClean="0"/>
              <a:t>trúc</a:t>
            </a:r>
            <a:r>
              <a:rPr lang="en-US" dirty="0" smtClean="0"/>
              <a:t> </a:t>
            </a:r>
            <a:r>
              <a:rPr lang="en-US" dirty="0"/>
              <a:t>vi </a:t>
            </a:r>
            <a:r>
              <a:rPr lang="en-US" dirty="0" err="1"/>
              <a:t>xử</a:t>
            </a:r>
            <a:r>
              <a:rPr lang="en-US" dirty="0"/>
              <a:t> </a:t>
            </a:r>
            <a:r>
              <a:rPr lang="en-US" dirty="0" err="1"/>
              <a:t>lý</a:t>
            </a:r>
            <a:r>
              <a:rPr lang="en-US" dirty="0"/>
              <a:t> </a:t>
            </a:r>
            <a:endParaRPr lang="en-US" dirty="0" smtClean="0"/>
          </a:p>
          <a:p>
            <a:pPr lvl="1" algn="just"/>
            <a:r>
              <a:rPr lang="en-US" dirty="0" smtClean="0"/>
              <a:t>ARM1</a:t>
            </a:r>
            <a:r>
              <a:rPr lang="en-US" dirty="0"/>
              <a:t>, </a:t>
            </a:r>
            <a:r>
              <a:rPr lang="en-US" dirty="0" err="1"/>
              <a:t>ra</a:t>
            </a:r>
            <a:r>
              <a:rPr lang="en-US" dirty="0"/>
              <a:t> </a:t>
            </a:r>
            <a:r>
              <a:rPr lang="en-US" dirty="0" err="1"/>
              <a:t>đời</a:t>
            </a:r>
            <a:r>
              <a:rPr lang="en-US" dirty="0"/>
              <a:t> </a:t>
            </a:r>
            <a:r>
              <a:rPr lang="en-US" dirty="0" err="1"/>
              <a:t>năm</a:t>
            </a:r>
            <a:r>
              <a:rPr lang="en-US" dirty="0"/>
              <a:t> </a:t>
            </a:r>
            <a:r>
              <a:rPr lang="en-US" dirty="0" smtClean="0"/>
              <a:t>1985</a:t>
            </a:r>
          </a:p>
          <a:p>
            <a:pPr lvl="1" algn="just"/>
            <a:r>
              <a:rPr lang="en-US" dirty="0"/>
              <a:t>ARM7, ARM9, ARM-Cortex </a:t>
            </a:r>
            <a:r>
              <a:rPr lang="en-US" dirty="0" err="1"/>
              <a:t>vẫn</a:t>
            </a:r>
            <a:r>
              <a:rPr lang="en-US" dirty="0"/>
              <a:t> </a:t>
            </a:r>
            <a:r>
              <a:rPr lang="en-US" dirty="0" err="1"/>
              <a:t>tiếp</a:t>
            </a:r>
            <a:r>
              <a:rPr lang="en-US" dirty="0"/>
              <a:t> </a:t>
            </a:r>
            <a:r>
              <a:rPr lang="en-US" dirty="0" err="1"/>
              <a:t>tục</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rộng</a:t>
            </a:r>
            <a:r>
              <a:rPr lang="en-US" dirty="0"/>
              <a:t> </a:t>
            </a:r>
            <a:r>
              <a:rPr lang="en-US" dirty="0" err="1"/>
              <a:t>rãi</a:t>
            </a:r>
            <a:r>
              <a:rPr lang="en-US" dirty="0"/>
              <a:t> </a:t>
            </a:r>
            <a:r>
              <a:rPr lang="en-US" dirty="0" err="1"/>
              <a:t>để</a:t>
            </a:r>
            <a:r>
              <a:rPr lang="en-US" dirty="0"/>
              <a:t> </a:t>
            </a:r>
            <a:r>
              <a:rPr lang="en-US" dirty="0" err="1"/>
              <a:t>thiết</a:t>
            </a:r>
            <a:r>
              <a:rPr lang="en-US" dirty="0"/>
              <a:t> </a:t>
            </a:r>
            <a:r>
              <a:rPr lang="en-US" dirty="0" err="1"/>
              <a:t>kế</a:t>
            </a:r>
            <a:r>
              <a:rPr lang="en-US" dirty="0"/>
              <a:t> </a:t>
            </a:r>
            <a:r>
              <a:rPr lang="en-US" dirty="0" err="1"/>
              <a:t>các</a:t>
            </a:r>
            <a:r>
              <a:rPr lang="en-US" dirty="0"/>
              <a:t> </a:t>
            </a:r>
            <a:r>
              <a:rPr lang="en-US" dirty="0" err="1"/>
              <a:t>thiết</a:t>
            </a:r>
            <a:r>
              <a:rPr lang="en-US" dirty="0"/>
              <a:t> </a:t>
            </a:r>
            <a:r>
              <a:rPr lang="en-US" dirty="0" err="1"/>
              <a:t>bị</a:t>
            </a:r>
            <a:r>
              <a:rPr lang="en-US" dirty="0"/>
              <a:t> 32 bit </a:t>
            </a:r>
            <a:endParaRPr lang="en-US" dirty="0" smtClean="0"/>
          </a:p>
          <a:p>
            <a:pPr algn="just"/>
            <a:r>
              <a:rPr lang="en-US" dirty="0"/>
              <a:t>ARM </a:t>
            </a:r>
            <a:r>
              <a:rPr lang="en-US" dirty="0" err="1"/>
              <a:t>được</a:t>
            </a:r>
            <a:r>
              <a:rPr lang="en-US" dirty="0"/>
              <a:t> </a:t>
            </a:r>
            <a:r>
              <a:rPr lang="en-US" dirty="0" err="1"/>
              <a:t>ứng</a:t>
            </a:r>
            <a:r>
              <a:rPr lang="en-US" dirty="0"/>
              <a:t> </a:t>
            </a:r>
            <a:r>
              <a:rPr lang="en-US" dirty="0" err="1"/>
              <a:t>dụng</a:t>
            </a:r>
            <a:r>
              <a:rPr lang="en-US" dirty="0"/>
              <a:t> </a:t>
            </a:r>
            <a:r>
              <a:rPr lang="en-US" dirty="0" err="1"/>
              <a:t>trong</a:t>
            </a:r>
            <a:r>
              <a:rPr lang="en-US" dirty="0"/>
              <a:t> </a:t>
            </a:r>
            <a:r>
              <a:rPr lang="en-US" dirty="0" err="1"/>
              <a:t>các</a:t>
            </a:r>
            <a:r>
              <a:rPr lang="en-US" dirty="0"/>
              <a:t> </a:t>
            </a:r>
            <a:r>
              <a:rPr lang="en-US" dirty="0" err="1"/>
              <a:t>lĩnh</a:t>
            </a:r>
            <a:r>
              <a:rPr lang="en-US" dirty="0"/>
              <a:t> </a:t>
            </a:r>
            <a:r>
              <a:rPr lang="en-US" dirty="0" err="1"/>
              <a:t>vực</a:t>
            </a:r>
            <a:r>
              <a:rPr lang="en-US" dirty="0"/>
              <a:t> </a:t>
            </a:r>
            <a:r>
              <a:rPr lang="en-US" dirty="0" err="1"/>
              <a:t>chính</a:t>
            </a:r>
            <a:r>
              <a:rPr lang="en-US" dirty="0"/>
              <a:t> </a:t>
            </a:r>
            <a:r>
              <a:rPr lang="en-US" dirty="0" err="1"/>
              <a:t>sau</a:t>
            </a:r>
            <a:r>
              <a:rPr lang="en-US" dirty="0"/>
              <a:t>:</a:t>
            </a:r>
          </a:p>
          <a:p>
            <a:pPr lvl="1" algn="just"/>
            <a:r>
              <a:rPr lang="en-US" dirty="0" err="1"/>
              <a:t>Nhúng</a:t>
            </a:r>
            <a:r>
              <a:rPr lang="en-US" dirty="0"/>
              <a:t> </a:t>
            </a:r>
            <a:r>
              <a:rPr lang="en-US" dirty="0" err="1"/>
              <a:t>trong</a:t>
            </a:r>
            <a:r>
              <a:rPr lang="en-US" dirty="0"/>
              <a:t> </a:t>
            </a:r>
            <a:r>
              <a:rPr lang="en-US" dirty="0" err="1"/>
              <a:t>thiết</a:t>
            </a:r>
            <a:r>
              <a:rPr lang="en-US" dirty="0"/>
              <a:t> </a:t>
            </a:r>
            <a:r>
              <a:rPr lang="en-US" dirty="0" err="1"/>
              <a:t>bị</a:t>
            </a:r>
            <a:r>
              <a:rPr lang="en-US" dirty="0"/>
              <a:t>: USB controllers, HDD controllers, Bluetooth controllers, Networking/</a:t>
            </a:r>
            <a:r>
              <a:rPr lang="en-US" dirty="0" err="1"/>
              <a:t>WiFi</a:t>
            </a:r>
            <a:r>
              <a:rPr lang="en-US" dirty="0"/>
              <a:t>, </a:t>
            </a:r>
            <a:r>
              <a:rPr lang="en-US" dirty="0" err="1"/>
              <a:t>máy</a:t>
            </a:r>
            <a:r>
              <a:rPr lang="en-US" dirty="0"/>
              <a:t> </a:t>
            </a:r>
            <a:r>
              <a:rPr lang="en-US" dirty="0" err="1"/>
              <a:t>quét</a:t>
            </a:r>
            <a:r>
              <a:rPr lang="en-US" dirty="0"/>
              <a:t> y </a:t>
            </a:r>
            <a:r>
              <a:rPr lang="en-US" dirty="0" err="1"/>
              <a:t>khoa</a:t>
            </a:r>
            <a:r>
              <a:rPr lang="en-US" dirty="0"/>
              <a:t>.</a:t>
            </a:r>
          </a:p>
          <a:p>
            <a:pPr lvl="1" algn="just"/>
            <a:r>
              <a:rPr lang="en-US" dirty="0" err="1"/>
              <a:t>Nhúng</a:t>
            </a:r>
            <a:r>
              <a:rPr lang="en-US" dirty="0"/>
              <a:t> </a:t>
            </a:r>
            <a:r>
              <a:rPr lang="en-US" dirty="0" err="1"/>
              <a:t>dân</a:t>
            </a:r>
            <a:r>
              <a:rPr lang="en-US" dirty="0"/>
              <a:t> </a:t>
            </a:r>
            <a:r>
              <a:rPr lang="en-US" dirty="0" err="1"/>
              <a:t>dụng</a:t>
            </a:r>
            <a:r>
              <a:rPr lang="en-US" dirty="0"/>
              <a:t>: </a:t>
            </a:r>
            <a:r>
              <a:rPr lang="en-US" dirty="0" err="1"/>
              <a:t>đồ</a:t>
            </a:r>
            <a:r>
              <a:rPr lang="en-US" dirty="0"/>
              <a:t> </a:t>
            </a:r>
            <a:r>
              <a:rPr lang="en-US" dirty="0" err="1"/>
              <a:t>chơi</a:t>
            </a:r>
            <a:r>
              <a:rPr lang="en-US" dirty="0"/>
              <a:t> </a:t>
            </a:r>
            <a:r>
              <a:rPr lang="en-US" dirty="0" err="1"/>
              <a:t>điện</a:t>
            </a:r>
            <a:r>
              <a:rPr lang="en-US" dirty="0"/>
              <a:t> </a:t>
            </a:r>
            <a:r>
              <a:rPr lang="en-US" dirty="0" err="1"/>
              <a:t>tử</a:t>
            </a:r>
            <a:r>
              <a:rPr lang="en-US" dirty="0"/>
              <a:t>, </a:t>
            </a:r>
            <a:r>
              <a:rPr lang="en-US" dirty="0" err="1"/>
              <a:t>thiết</a:t>
            </a:r>
            <a:r>
              <a:rPr lang="en-US" dirty="0"/>
              <a:t> </a:t>
            </a:r>
            <a:r>
              <a:rPr lang="en-US" dirty="0" err="1"/>
              <a:t>bị</a:t>
            </a:r>
            <a:r>
              <a:rPr lang="en-US" dirty="0"/>
              <a:t> </a:t>
            </a:r>
            <a:r>
              <a:rPr lang="en-US" dirty="0" err="1"/>
              <a:t>cầm</a:t>
            </a:r>
            <a:r>
              <a:rPr lang="en-US" dirty="0"/>
              <a:t> </a:t>
            </a:r>
            <a:r>
              <a:rPr lang="en-US" dirty="0" err="1"/>
              <a:t>tay</a:t>
            </a:r>
            <a:r>
              <a:rPr lang="en-US" dirty="0"/>
              <a:t>, GPS, MP3 Player, </a:t>
            </a:r>
            <a:r>
              <a:rPr lang="en-US" dirty="0" err="1"/>
              <a:t>máy</a:t>
            </a:r>
            <a:r>
              <a:rPr lang="en-US" dirty="0"/>
              <a:t> </a:t>
            </a:r>
            <a:r>
              <a:rPr lang="en-US" dirty="0" err="1"/>
              <a:t>thu</a:t>
            </a:r>
            <a:r>
              <a:rPr lang="en-US" dirty="0"/>
              <a:t> </a:t>
            </a:r>
            <a:r>
              <a:rPr lang="en-US" dirty="0" err="1"/>
              <a:t>phát</a:t>
            </a:r>
            <a:r>
              <a:rPr lang="en-US" dirty="0"/>
              <a:t> </a:t>
            </a:r>
            <a:r>
              <a:rPr lang="en-US" dirty="0" err="1"/>
              <a:t>cầm</a:t>
            </a:r>
            <a:r>
              <a:rPr lang="en-US" dirty="0"/>
              <a:t> </a:t>
            </a:r>
            <a:r>
              <a:rPr lang="en-US" dirty="0" err="1"/>
              <a:t>tay</a:t>
            </a:r>
            <a:r>
              <a:rPr lang="en-US" dirty="0"/>
              <a:t>.</a:t>
            </a:r>
          </a:p>
          <a:p>
            <a:pPr lvl="1" algn="just"/>
            <a:r>
              <a:rPr lang="en-US" dirty="0" err="1"/>
              <a:t>Tự</a:t>
            </a:r>
            <a:r>
              <a:rPr lang="en-US" dirty="0"/>
              <a:t> </a:t>
            </a:r>
            <a:r>
              <a:rPr lang="en-US" dirty="0" err="1"/>
              <a:t>động</a:t>
            </a:r>
            <a:r>
              <a:rPr lang="en-US" dirty="0"/>
              <a:t>: </a:t>
            </a:r>
            <a:r>
              <a:rPr lang="en-US" dirty="0" err="1"/>
              <a:t>chẩn</a:t>
            </a:r>
            <a:r>
              <a:rPr lang="en-US" dirty="0"/>
              <a:t> </a:t>
            </a:r>
            <a:r>
              <a:rPr lang="en-US" dirty="0" err="1"/>
              <a:t>đoán</a:t>
            </a:r>
            <a:r>
              <a:rPr lang="en-US" dirty="0"/>
              <a:t>, </a:t>
            </a:r>
            <a:r>
              <a:rPr lang="en-US" dirty="0" err="1"/>
              <a:t>bảo</a:t>
            </a:r>
            <a:r>
              <a:rPr lang="en-US" dirty="0"/>
              <a:t> </a:t>
            </a:r>
            <a:r>
              <a:rPr lang="en-US" dirty="0" err="1"/>
              <a:t>trì</a:t>
            </a:r>
            <a:r>
              <a:rPr lang="en-US" dirty="0"/>
              <a:t>, </a:t>
            </a:r>
            <a:r>
              <a:rPr lang="en-US" dirty="0" err="1"/>
              <a:t>giải</a:t>
            </a:r>
            <a:r>
              <a:rPr lang="en-US" dirty="0"/>
              <a:t> </a:t>
            </a:r>
            <a:r>
              <a:rPr lang="en-US" dirty="0" err="1"/>
              <a:t>trí</a:t>
            </a:r>
            <a:r>
              <a:rPr lang="en-US" dirty="0"/>
              <a:t>, </a:t>
            </a:r>
            <a:r>
              <a:rPr lang="en-US" dirty="0" err="1"/>
              <a:t>cảm</a:t>
            </a:r>
            <a:r>
              <a:rPr lang="en-US" dirty="0"/>
              <a:t> </a:t>
            </a:r>
            <a:r>
              <a:rPr lang="en-US" dirty="0" err="1"/>
              <a:t>ứng</a:t>
            </a:r>
            <a:r>
              <a:rPr lang="en-US" dirty="0"/>
              <a:t>.</a:t>
            </a:r>
          </a:p>
          <a:p>
            <a:pPr lvl="1" algn="just"/>
            <a:r>
              <a:rPr lang="en-US" dirty="0" err="1"/>
              <a:t>Nhúng</a:t>
            </a:r>
            <a:r>
              <a:rPr lang="en-US" dirty="0"/>
              <a:t> </a:t>
            </a:r>
            <a:r>
              <a:rPr lang="en-US" dirty="0" err="1"/>
              <a:t>công</a:t>
            </a:r>
            <a:r>
              <a:rPr lang="en-US" dirty="0"/>
              <a:t> </a:t>
            </a:r>
            <a:r>
              <a:rPr lang="en-US" dirty="0" err="1"/>
              <a:t>nghiệp</a:t>
            </a:r>
            <a:r>
              <a:rPr lang="en-US" dirty="0"/>
              <a:t>: </a:t>
            </a:r>
            <a:r>
              <a:rPr lang="en-US" dirty="0" err="1"/>
              <a:t>đồng</a:t>
            </a:r>
            <a:r>
              <a:rPr lang="en-US" dirty="0"/>
              <a:t> </a:t>
            </a:r>
            <a:r>
              <a:rPr lang="en-US" dirty="0" err="1"/>
              <a:t>hồ</a:t>
            </a:r>
            <a:r>
              <a:rPr lang="en-US" dirty="0"/>
              <a:t> </a:t>
            </a:r>
            <a:r>
              <a:rPr lang="en-US" dirty="0" err="1"/>
              <a:t>năng</a:t>
            </a:r>
            <a:r>
              <a:rPr lang="en-US" dirty="0"/>
              <a:t> </a:t>
            </a:r>
            <a:r>
              <a:rPr lang="en-US" dirty="0" err="1"/>
              <a:t>lượng</a:t>
            </a:r>
            <a:r>
              <a:rPr lang="en-US" dirty="0"/>
              <a:t>, </a:t>
            </a:r>
            <a:r>
              <a:rPr lang="en-US" dirty="0" err="1"/>
              <a:t>bộ</a:t>
            </a:r>
            <a:r>
              <a:rPr lang="en-US" dirty="0"/>
              <a:t> </a:t>
            </a:r>
            <a:r>
              <a:rPr lang="en-US" dirty="0" err="1"/>
              <a:t>ngắt</a:t>
            </a:r>
            <a:r>
              <a:rPr lang="en-US" dirty="0"/>
              <a:t> </a:t>
            </a:r>
            <a:r>
              <a:rPr lang="en-US" dirty="0" err="1"/>
              <a:t>mạch</a:t>
            </a:r>
            <a:r>
              <a:rPr lang="en-US" dirty="0"/>
              <a:t>, UPS, </a:t>
            </a:r>
            <a:r>
              <a:rPr lang="en-US" dirty="0" err="1"/>
              <a:t>tự</a:t>
            </a:r>
            <a:r>
              <a:rPr lang="en-US" dirty="0"/>
              <a:t> </a:t>
            </a:r>
            <a:r>
              <a:rPr lang="en-US" dirty="0" err="1"/>
              <a:t>động</a:t>
            </a:r>
            <a:r>
              <a:rPr lang="en-US" dirty="0"/>
              <a:t> </a:t>
            </a:r>
            <a:r>
              <a:rPr lang="en-US" dirty="0" err="1"/>
              <a:t>hóa</a:t>
            </a:r>
            <a:r>
              <a:rPr lang="en-US" dirty="0"/>
              <a:t> </a:t>
            </a:r>
            <a:r>
              <a:rPr lang="en-US" dirty="0" err="1"/>
              <a:t>nhà</a:t>
            </a:r>
            <a:r>
              <a:rPr lang="en-US" dirty="0"/>
              <a:t> </a:t>
            </a:r>
            <a:r>
              <a:rPr lang="en-US" dirty="0" err="1"/>
              <a:t>máy</a:t>
            </a:r>
            <a:r>
              <a:rPr lang="en-US" dirty="0"/>
              <a:t>.</a:t>
            </a:r>
          </a:p>
          <a:p>
            <a:pPr lvl="1" algn="just"/>
            <a:r>
              <a:rPr lang="en-US" dirty="0" err="1"/>
              <a:t>Đầu</a:t>
            </a:r>
            <a:r>
              <a:rPr lang="en-US" dirty="0"/>
              <a:t> </a:t>
            </a:r>
            <a:r>
              <a:rPr lang="en-US" dirty="0" err="1"/>
              <a:t>đọc</a:t>
            </a:r>
            <a:r>
              <a:rPr lang="en-US" dirty="0"/>
              <a:t> </a:t>
            </a:r>
            <a:r>
              <a:rPr lang="en-US" dirty="0" err="1"/>
              <a:t>thẻ</a:t>
            </a:r>
            <a:r>
              <a:rPr lang="en-US" dirty="0"/>
              <a:t>, </a:t>
            </a:r>
            <a:r>
              <a:rPr lang="en-US" dirty="0" err="1"/>
              <a:t>máy</a:t>
            </a:r>
            <a:r>
              <a:rPr lang="en-US" dirty="0"/>
              <a:t> ATM, </a:t>
            </a:r>
            <a:r>
              <a:rPr lang="en-US" dirty="0" err="1"/>
              <a:t>máy</a:t>
            </a:r>
            <a:r>
              <a:rPr lang="en-US" dirty="0"/>
              <a:t> </a:t>
            </a:r>
            <a:r>
              <a:rPr lang="en-US" dirty="0" err="1"/>
              <a:t>tính</a:t>
            </a:r>
            <a:r>
              <a:rPr lang="en-US" dirty="0"/>
              <a:t> </a:t>
            </a:r>
            <a:r>
              <a:rPr lang="en-US" dirty="0" err="1"/>
              <a:t>tiền</a:t>
            </a:r>
            <a:r>
              <a:rPr lang="en-US" dirty="0"/>
              <a:t>, </a:t>
            </a:r>
            <a:r>
              <a:rPr lang="en-US" dirty="0" err="1"/>
              <a:t>máy</a:t>
            </a:r>
            <a:r>
              <a:rPr lang="en-US" dirty="0"/>
              <a:t> </a:t>
            </a:r>
            <a:r>
              <a:rPr lang="en-US" dirty="0" err="1"/>
              <a:t>bán</a:t>
            </a:r>
            <a:r>
              <a:rPr lang="en-US" dirty="0"/>
              <a:t> </a:t>
            </a:r>
            <a:r>
              <a:rPr lang="en-US" dirty="0" err="1"/>
              <a:t>hàng</a:t>
            </a:r>
            <a:r>
              <a:rPr lang="en-US" dirty="0"/>
              <a:t>.</a:t>
            </a:r>
          </a:p>
        </p:txBody>
      </p:sp>
      <p:sp>
        <p:nvSpPr>
          <p:cNvPr id="4" name="Slide Number Placeholder 3"/>
          <p:cNvSpPr>
            <a:spLocks noGrp="1"/>
          </p:cNvSpPr>
          <p:nvPr>
            <p:ph type="sldNum" sz="quarter" idx="12"/>
          </p:nvPr>
        </p:nvSpPr>
        <p:spPr/>
        <p:txBody>
          <a:bodyPr/>
          <a:lstStyle/>
          <a:p>
            <a:fld id="{4CC11C21-2A17-4D34-B226-F1AC3F20DC1C}" type="slidenum">
              <a:rPr lang="en-US" smtClean="0"/>
              <a:pPr/>
              <a:t>4</a:t>
            </a:fld>
            <a:endParaRPr lang="en-US"/>
          </a:p>
        </p:txBody>
      </p:sp>
    </p:spTree>
    <p:extLst>
      <p:ext uri="{BB962C8B-B14F-4D97-AF65-F5344CB8AC3E}">
        <p14:creationId xmlns:p14="http://schemas.microsoft.com/office/powerpoint/2010/main" val="1682224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Lập</a:t>
            </a:r>
            <a:r>
              <a:rPr lang="en-US" dirty="0" smtClean="0"/>
              <a:t> </a:t>
            </a:r>
            <a:r>
              <a:rPr lang="en-US" dirty="0" err="1" smtClean="0"/>
              <a:t>trình</a:t>
            </a:r>
            <a:r>
              <a:rPr lang="en-US" dirty="0" smtClean="0"/>
              <a:t> Cortex M</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CC11C21-2A17-4D34-B226-F1AC3F20DC1C}" type="slidenum">
              <a:rPr lang="en-US" smtClean="0"/>
              <a:pPr/>
              <a:t>40</a:t>
            </a:fld>
            <a:endParaRPr lang="en-US"/>
          </a:p>
        </p:txBody>
      </p:sp>
      <p:pic>
        <p:nvPicPr>
          <p:cNvPr id="5" name="Picture 4"/>
          <p:cNvPicPr>
            <a:picLocks noChangeAspect="1"/>
          </p:cNvPicPr>
          <p:nvPr/>
        </p:nvPicPr>
        <p:blipFill>
          <a:blip r:embed="rId2"/>
          <a:stretch>
            <a:fillRect/>
          </a:stretch>
        </p:blipFill>
        <p:spPr>
          <a:xfrm>
            <a:off x="76200" y="1914177"/>
            <a:ext cx="8734425" cy="3898008"/>
          </a:xfrm>
          <a:prstGeom prst="rect">
            <a:avLst/>
          </a:prstGeom>
        </p:spPr>
      </p:pic>
    </p:spTree>
    <p:extLst>
      <p:ext uri="{BB962C8B-B14F-4D97-AF65-F5344CB8AC3E}">
        <p14:creationId xmlns:p14="http://schemas.microsoft.com/office/powerpoint/2010/main" val="7970410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Quy</a:t>
            </a:r>
            <a:r>
              <a:rPr lang="en-US" dirty="0" smtClean="0"/>
              <a:t> </a:t>
            </a:r>
            <a:r>
              <a:rPr lang="en-US" dirty="0" err="1" smtClean="0"/>
              <a:t>trình</a:t>
            </a:r>
            <a:r>
              <a:rPr lang="en-US" dirty="0" smtClean="0"/>
              <a:t> </a:t>
            </a:r>
            <a:r>
              <a:rPr lang="en-US" dirty="0" err="1" smtClean="0"/>
              <a:t>khởi</a:t>
            </a:r>
            <a:r>
              <a:rPr lang="en-US" dirty="0" smtClean="0"/>
              <a:t> </a:t>
            </a:r>
            <a:r>
              <a:rPr lang="en-US" dirty="0" err="1" smtClean="0"/>
              <a:t>động</a:t>
            </a:r>
            <a:r>
              <a:rPr lang="en-US" dirty="0" smtClean="0"/>
              <a:t> </a:t>
            </a:r>
            <a:endParaRPr lang="en-US" dirty="0"/>
          </a:p>
        </p:txBody>
      </p:sp>
      <p:sp>
        <p:nvSpPr>
          <p:cNvPr id="3" name="Content Placeholder 2"/>
          <p:cNvSpPr>
            <a:spLocks noGrp="1"/>
          </p:cNvSpPr>
          <p:nvPr>
            <p:ph idx="1"/>
          </p:nvPr>
        </p:nvSpPr>
        <p:spPr/>
        <p:txBody>
          <a:bodyPr/>
          <a:lstStyle/>
          <a:p>
            <a:r>
              <a:rPr lang="en-US" dirty="0" err="1" smtClean="0"/>
              <a:t>Đọc</a:t>
            </a:r>
            <a:r>
              <a:rPr lang="en-US" dirty="0" smtClean="0"/>
              <a:t> </a:t>
            </a:r>
            <a:r>
              <a:rPr lang="en-US" dirty="0" err="1" smtClean="0"/>
              <a:t>giá</a:t>
            </a:r>
            <a:r>
              <a:rPr lang="en-US" dirty="0" smtClean="0"/>
              <a:t> </a:t>
            </a:r>
            <a:r>
              <a:rPr lang="en-US" dirty="0" err="1" smtClean="0"/>
              <a:t>trị</a:t>
            </a:r>
            <a:r>
              <a:rPr lang="en-US" dirty="0" smtClean="0"/>
              <a:t> MSP </a:t>
            </a:r>
          </a:p>
          <a:p>
            <a:r>
              <a:rPr lang="en-US" dirty="0" err="1" smtClean="0"/>
              <a:t>Khởi</a:t>
            </a:r>
            <a:r>
              <a:rPr lang="en-US" dirty="0" smtClean="0"/>
              <a:t> </a:t>
            </a:r>
            <a:r>
              <a:rPr lang="en-US" dirty="0" err="1" smtClean="0"/>
              <a:t>tạo</a:t>
            </a:r>
            <a:r>
              <a:rPr lang="en-US" dirty="0" smtClean="0"/>
              <a:t> reset vector </a:t>
            </a:r>
          </a:p>
          <a:p>
            <a:r>
              <a:rPr lang="en-US" dirty="0" err="1" smtClean="0"/>
              <a:t>Khởi</a:t>
            </a:r>
            <a:r>
              <a:rPr lang="en-US" dirty="0" smtClean="0"/>
              <a:t> </a:t>
            </a:r>
            <a:r>
              <a:rPr lang="en-US" dirty="0" err="1" smtClean="0"/>
              <a:t>tạo</a:t>
            </a:r>
            <a:r>
              <a:rPr lang="en-US" dirty="0" smtClean="0"/>
              <a:t> </a:t>
            </a:r>
            <a:r>
              <a:rPr lang="en-US" dirty="0" err="1" smtClean="0"/>
              <a:t>bảng</a:t>
            </a:r>
            <a:r>
              <a:rPr lang="en-US" dirty="0" smtClean="0"/>
              <a:t> vector </a:t>
            </a:r>
            <a:r>
              <a:rPr lang="en-US" dirty="0" err="1" smtClean="0"/>
              <a:t>ngắt</a:t>
            </a:r>
            <a:r>
              <a:rPr lang="en-US" dirty="0" smtClean="0"/>
              <a:t> </a:t>
            </a:r>
          </a:p>
          <a:p>
            <a:r>
              <a:rPr lang="en-US" dirty="0" err="1" smtClean="0"/>
              <a:t>Nhảy</a:t>
            </a:r>
            <a:r>
              <a:rPr lang="en-US" dirty="0" smtClean="0"/>
              <a:t> </a:t>
            </a:r>
            <a:r>
              <a:rPr lang="en-US" dirty="0" err="1" smtClean="0"/>
              <a:t>đến</a:t>
            </a:r>
            <a:r>
              <a:rPr lang="en-US" dirty="0" smtClean="0"/>
              <a:t> </a:t>
            </a:r>
            <a:r>
              <a:rPr lang="en-US" dirty="0" err="1" smtClean="0"/>
              <a:t>địa</a:t>
            </a:r>
            <a:r>
              <a:rPr lang="en-US" dirty="0" smtClean="0"/>
              <a:t> </a:t>
            </a:r>
            <a:r>
              <a:rPr lang="en-US" dirty="0" err="1" smtClean="0"/>
              <a:t>chỉ</a:t>
            </a:r>
            <a:r>
              <a:rPr lang="en-US" dirty="0" smtClean="0"/>
              <a:t> </a:t>
            </a:r>
            <a:r>
              <a:rPr lang="en-US" dirty="0" err="1" smtClean="0"/>
              <a:t>đầu</a:t>
            </a:r>
            <a:r>
              <a:rPr lang="en-US" dirty="0" smtClean="0"/>
              <a:t> </a:t>
            </a:r>
            <a:r>
              <a:rPr lang="en-US" dirty="0" err="1" smtClean="0"/>
              <a:t>tiên</a:t>
            </a:r>
            <a:r>
              <a:rPr lang="en-US" dirty="0" smtClean="0"/>
              <a:t> </a:t>
            </a:r>
            <a:r>
              <a:rPr lang="en-US" dirty="0" err="1" smtClean="0"/>
              <a:t>của</a:t>
            </a:r>
            <a:r>
              <a:rPr lang="en-US" dirty="0" smtClean="0"/>
              <a:t> </a:t>
            </a:r>
            <a:r>
              <a:rPr lang="en-US" dirty="0" err="1" smtClean="0"/>
              <a:t>chương</a:t>
            </a:r>
            <a:r>
              <a:rPr lang="en-US" dirty="0" smtClean="0"/>
              <a:t> </a:t>
            </a:r>
            <a:r>
              <a:rPr lang="en-US" dirty="0" err="1" smtClean="0"/>
              <a:t>trình</a:t>
            </a:r>
            <a:endParaRPr lang="en-US" dirty="0" smtClean="0"/>
          </a:p>
          <a:p>
            <a:r>
              <a:rPr lang="en-US" dirty="0" err="1" smtClean="0"/>
              <a:t>Thực</a:t>
            </a:r>
            <a:r>
              <a:rPr lang="en-US" dirty="0" smtClean="0"/>
              <a:t> </a:t>
            </a:r>
            <a:r>
              <a:rPr lang="en-US" dirty="0" err="1" smtClean="0"/>
              <a:t>hiện</a:t>
            </a:r>
            <a:r>
              <a:rPr lang="en-US" dirty="0" smtClean="0"/>
              <a:t> </a:t>
            </a:r>
            <a:r>
              <a:rPr lang="en-US" dirty="0" err="1" smtClean="0"/>
              <a:t>chương</a:t>
            </a:r>
            <a:r>
              <a:rPr lang="en-US" dirty="0" smtClean="0"/>
              <a:t> </a:t>
            </a:r>
            <a:r>
              <a:rPr lang="en-US" dirty="0" err="1" smtClean="0"/>
              <a:t>trình</a:t>
            </a:r>
            <a:r>
              <a:rPr lang="en-US" dirty="0" smtClean="0"/>
              <a:t> </a:t>
            </a:r>
            <a:endParaRPr lang="en-US" dirty="0"/>
          </a:p>
        </p:txBody>
      </p:sp>
      <p:sp>
        <p:nvSpPr>
          <p:cNvPr id="4" name="Slide Number Placeholder 3"/>
          <p:cNvSpPr>
            <a:spLocks noGrp="1"/>
          </p:cNvSpPr>
          <p:nvPr>
            <p:ph type="sldNum" sz="quarter" idx="12"/>
          </p:nvPr>
        </p:nvSpPr>
        <p:spPr/>
        <p:txBody>
          <a:bodyPr/>
          <a:lstStyle/>
          <a:p>
            <a:fld id="{4CC11C21-2A17-4D34-B226-F1AC3F20DC1C}" type="slidenum">
              <a:rPr lang="en-US" smtClean="0"/>
              <a:pPr/>
              <a:t>41</a:t>
            </a:fld>
            <a:endParaRPr lang="en-US"/>
          </a:p>
        </p:txBody>
      </p:sp>
      <p:pic>
        <p:nvPicPr>
          <p:cNvPr id="5" name="Picture 4"/>
          <p:cNvPicPr>
            <a:picLocks noChangeAspect="1"/>
          </p:cNvPicPr>
          <p:nvPr/>
        </p:nvPicPr>
        <p:blipFill>
          <a:blip r:embed="rId2"/>
          <a:stretch>
            <a:fillRect/>
          </a:stretch>
        </p:blipFill>
        <p:spPr>
          <a:xfrm>
            <a:off x="2743200" y="1192213"/>
            <a:ext cx="4098803" cy="5554662"/>
          </a:xfrm>
          <a:prstGeom prst="rect">
            <a:avLst/>
          </a:prstGeom>
        </p:spPr>
      </p:pic>
    </p:spTree>
    <p:extLst>
      <p:ext uri="{BB962C8B-B14F-4D97-AF65-F5344CB8AC3E}">
        <p14:creationId xmlns:p14="http://schemas.microsoft.com/office/powerpoint/2010/main" val="25829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Bộ điều khiển vector ngắt lồng nhau (NIVC)</a:t>
            </a:r>
          </a:p>
        </p:txBody>
      </p:sp>
      <p:sp>
        <p:nvSpPr>
          <p:cNvPr id="3" name="Content Placeholder 2"/>
          <p:cNvSpPr>
            <a:spLocks noGrp="1"/>
          </p:cNvSpPr>
          <p:nvPr>
            <p:ph idx="1"/>
          </p:nvPr>
        </p:nvSpPr>
        <p:spPr>
          <a:xfrm>
            <a:off x="76200" y="1524000"/>
            <a:ext cx="8991600" cy="2895599"/>
          </a:xfrm>
        </p:spPr>
        <p:txBody>
          <a:bodyPr>
            <a:normAutofit fontScale="85000" lnSpcReduction="10000"/>
          </a:bodyPr>
          <a:lstStyle/>
          <a:p>
            <a:r>
              <a:rPr lang="en-US" smtClean="0"/>
              <a:t>NVIC là một đơn vị tiêu chuẩn trong lõi Cortex</a:t>
            </a:r>
          </a:p>
          <a:p>
            <a:pPr lvl="1"/>
            <a:r>
              <a:rPr lang="en-US" smtClean="0"/>
              <a:t>Mọi nhà sản xuất chip (ST, Atmel, v.v.) đều có cùng cấu trúc ngắt</a:t>
            </a:r>
          </a:p>
          <a:p>
            <a:pPr lvl="1"/>
            <a:r>
              <a:rPr lang="en-US" smtClean="0"/>
              <a:t>Có thể chuyển ứng dụng hoặc hệ điều hành dễ dàng giữa các vi điều khiển mà không phải tìm hiểu tập thanh ghi mới</a:t>
            </a:r>
          </a:p>
          <a:p>
            <a:pPr lvl="1"/>
            <a:r>
              <a:rPr lang="en-US" smtClean="0"/>
              <a:t>Cho phép thực thi các lệnh nhiều chu kỳ</a:t>
            </a:r>
          </a:p>
          <a:p>
            <a:pPr lvl="1"/>
            <a:r>
              <a:rPr lang="en-US" smtClean="0"/>
              <a:t>Được thiết kế để hỗ trợ ngắt lồng nhau</a:t>
            </a:r>
          </a:p>
          <a:p>
            <a:pPr lvl="2"/>
            <a:r>
              <a:rPr lang="en-US" smtClean="0"/>
              <a:t>STM32 có 16 mức ưu tiên khác nhau</a:t>
            </a:r>
          </a:p>
        </p:txBody>
      </p:sp>
      <p:sp>
        <p:nvSpPr>
          <p:cNvPr id="4" name="Slide Number Placeholder 3"/>
          <p:cNvSpPr>
            <a:spLocks noGrp="1"/>
          </p:cNvSpPr>
          <p:nvPr>
            <p:ph type="sldNum" sz="quarter" idx="12"/>
          </p:nvPr>
        </p:nvSpPr>
        <p:spPr/>
        <p:txBody>
          <a:bodyPr/>
          <a:lstStyle/>
          <a:p>
            <a:fld id="{4CC11C21-2A17-4D34-B226-F1AC3F20DC1C}" type="slidenum">
              <a:rPr lang="en-US" smtClean="0"/>
              <a:pPr/>
              <a:t>42</a:t>
            </a:fld>
            <a:endParaRPr lang="en-US"/>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199" y="4191000"/>
            <a:ext cx="4136571"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8239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Bộ điều khiển vector ngắt lồng nhau (NIVC)</a:t>
            </a:r>
          </a:p>
        </p:txBody>
      </p:sp>
      <p:sp>
        <p:nvSpPr>
          <p:cNvPr id="3" name="Content Placeholder 2"/>
          <p:cNvSpPr>
            <a:spLocks noGrp="1"/>
          </p:cNvSpPr>
          <p:nvPr>
            <p:ph idx="1"/>
          </p:nvPr>
        </p:nvSpPr>
        <p:spPr>
          <a:xfrm>
            <a:off x="457200" y="1600201"/>
            <a:ext cx="8229600" cy="3505200"/>
          </a:xfrm>
        </p:spPr>
        <p:txBody>
          <a:bodyPr>
            <a:normAutofit fontScale="85000" lnSpcReduction="20000"/>
          </a:bodyPr>
          <a:lstStyle/>
          <a:p>
            <a:r>
              <a:rPr lang="en-US" smtClean="0"/>
              <a:t>Phương pháp nhập và thoát khỏi ngoại lệ của NVIC</a:t>
            </a:r>
          </a:p>
          <a:p>
            <a:pPr lvl="1"/>
            <a:r>
              <a:rPr lang="en-US" smtClean="0"/>
              <a:t>Khi ngắt được sinh bởi 1 tb ngoại vi, NVIC kích hoạt Cortex CPU phục vụ ngắt</a:t>
            </a:r>
          </a:p>
          <a:p>
            <a:pPr lvl="1"/>
            <a:r>
              <a:rPr lang="en-US" smtClean="0"/>
              <a:t>Đẩy dữ liệu của tập thanh ghi vào ngăn xếp</a:t>
            </a:r>
          </a:p>
          <a:p>
            <a:pPr lvl="1"/>
            <a:r>
              <a:rPr lang="en-US" smtClean="0"/>
              <a:t>Địa chỉ của ctr con (ISR) phục vụ ngắt được lấy về trên bus Icode</a:t>
            </a:r>
          </a:p>
          <a:p>
            <a:pPr lvl="1"/>
            <a:r>
              <a:rPr lang="en-US" smtClean="0"/>
              <a:t>Thời gian từ lúc ngắt bắt đầu được sinh đến khi thực hiện lệnh đầu tiên của ISR là 12 chu kỳ</a:t>
            </a:r>
          </a:p>
          <a:p>
            <a:pPr lvl="1"/>
            <a:r>
              <a:rPr lang="en-US" smtClean="0"/>
              <a:t>Khi kết thúc ISR, chuyển điều khiển cho ctr chính cũng mất 12 chu kỳ</a:t>
            </a:r>
            <a:endParaRPr lang="en-US"/>
          </a:p>
        </p:txBody>
      </p:sp>
      <p:sp>
        <p:nvSpPr>
          <p:cNvPr id="4" name="Slide Number Placeholder 3"/>
          <p:cNvSpPr>
            <a:spLocks noGrp="1"/>
          </p:cNvSpPr>
          <p:nvPr>
            <p:ph type="sldNum" sz="quarter" idx="12"/>
          </p:nvPr>
        </p:nvSpPr>
        <p:spPr/>
        <p:txBody>
          <a:bodyPr/>
          <a:lstStyle/>
          <a:p>
            <a:fld id="{4CC11C21-2A17-4D34-B226-F1AC3F20DC1C}" type="slidenum">
              <a:rPr lang="en-US" smtClean="0"/>
              <a:pPr/>
              <a:t>43</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440" y="4953000"/>
            <a:ext cx="478536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7136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Bộ điều khiển vector ngắt lồng nhau (NIVC)</a:t>
            </a:r>
          </a:p>
        </p:txBody>
      </p:sp>
      <p:sp>
        <p:nvSpPr>
          <p:cNvPr id="3" name="Content Placeholder 2"/>
          <p:cNvSpPr>
            <a:spLocks noGrp="1"/>
          </p:cNvSpPr>
          <p:nvPr>
            <p:ph idx="1"/>
          </p:nvPr>
        </p:nvSpPr>
        <p:spPr>
          <a:xfrm>
            <a:off x="152400" y="1600200"/>
            <a:ext cx="8915400" cy="3276599"/>
          </a:xfrm>
        </p:spPr>
        <p:txBody>
          <a:bodyPr>
            <a:normAutofit fontScale="85000" lnSpcReduction="20000"/>
          </a:bodyPr>
          <a:lstStyle/>
          <a:p>
            <a:r>
              <a:rPr lang="en-US" smtClean="0"/>
              <a:t>Quyền ưu tiên ngắt</a:t>
            </a:r>
          </a:p>
          <a:p>
            <a:pPr lvl="1"/>
            <a:r>
              <a:rPr lang="en-US" smtClean="0"/>
              <a:t>Ngắt có mức ưu tiên cao có thể ngắt ISR của ngắt có mức ưu tiên thấp hơn đang chạy</a:t>
            </a:r>
          </a:p>
          <a:p>
            <a:r>
              <a:rPr lang="en-US" smtClean="0"/>
              <a:t>Kỹ thuật nối đuôi (Tail Chaining) trong NVIC</a:t>
            </a:r>
          </a:p>
          <a:p>
            <a:pPr lvl="1"/>
            <a:r>
              <a:rPr lang="en-US" smtClean="0"/>
              <a:t>Khi có 2 yêu cầu ngắt đồng thời xảy ra</a:t>
            </a:r>
          </a:p>
          <a:p>
            <a:pPr lvl="1"/>
            <a:r>
              <a:rPr lang="en-US" smtClean="0"/>
              <a:t>ISR của ngắt mức ưu tiên cao sẽ được thực hiện (sau 12 chu kỳ)</a:t>
            </a:r>
          </a:p>
          <a:p>
            <a:pPr lvl="2"/>
            <a:r>
              <a:rPr lang="en-US" smtClean="0"/>
              <a:t>Khi thực hiện xong, không khôi phục ngăn xếp của ctr nền mà nạp luôn địa chỉ của ISR (của ngắt mức ưu tiên thấp hơn)</a:t>
            </a:r>
          </a:p>
          <a:p>
            <a:pPr lvl="2"/>
            <a:r>
              <a:rPr lang="en-US" smtClean="0"/>
              <a:t>Giảm độ trễ</a:t>
            </a:r>
            <a:endParaRPr lang="en-US"/>
          </a:p>
        </p:txBody>
      </p:sp>
      <p:sp>
        <p:nvSpPr>
          <p:cNvPr id="4" name="Slide Number Placeholder 3"/>
          <p:cNvSpPr>
            <a:spLocks noGrp="1"/>
          </p:cNvSpPr>
          <p:nvPr>
            <p:ph type="sldNum" sz="quarter" idx="12"/>
          </p:nvPr>
        </p:nvSpPr>
        <p:spPr/>
        <p:txBody>
          <a:bodyPr/>
          <a:lstStyle/>
          <a:p>
            <a:fld id="{4CC11C21-2A17-4D34-B226-F1AC3F20DC1C}" type="slidenum">
              <a:rPr lang="en-US" smtClean="0"/>
              <a:pPr/>
              <a:t>44</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619601"/>
            <a:ext cx="5257800" cy="1933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8239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Bộ điều khiển vector ngắt lồng nhau (NIVC)</a:t>
            </a:r>
          </a:p>
        </p:txBody>
      </p:sp>
      <p:sp>
        <p:nvSpPr>
          <p:cNvPr id="3" name="Content Placeholder 2"/>
          <p:cNvSpPr>
            <a:spLocks noGrp="1"/>
          </p:cNvSpPr>
          <p:nvPr>
            <p:ph idx="1"/>
          </p:nvPr>
        </p:nvSpPr>
        <p:spPr>
          <a:xfrm>
            <a:off x="304800" y="1600200"/>
            <a:ext cx="8229600" cy="4525963"/>
          </a:xfrm>
        </p:spPr>
        <p:txBody>
          <a:bodyPr>
            <a:normAutofit/>
          </a:bodyPr>
          <a:lstStyle/>
          <a:p>
            <a:r>
              <a:rPr lang="en-US" sz="2800"/>
              <a:t>Kỹ thuật nối đuôi (Tail Chaining) trong </a:t>
            </a:r>
            <a:r>
              <a:rPr lang="en-US" sz="2800" smtClean="0"/>
              <a:t>NVIC</a:t>
            </a:r>
            <a:r>
              <a:rPr lang="en-US" sz="2800"/>
              <a:t> </a:t>
            </a:r>
            <a:r>
              <a:rPr lang="en-US" sz="2800" smtClean="0"/>
              <a:t>(tiếp)</a:t>
            </a:r>
          </a:p>
          <a:p>
            <a:pPr lvl="1"/>
            <a:r>
              <a:rPr lang="en-US" sz="2400" smtClean="0"/>
              <a:t>Khi ngắt mức ưu tiên thấp đang thực hiện, bị ngắt bởi ngắt có mức ưu tiên cao hơn</a:t>
            </a:r>
            <a:endParaRPr lang="en-US" sz="2400"/>
          </a:p>
        </p:txBody>
      </p:sp>
      <p:sp>
        <p:nvSpPr>
          <p:cNvPr id="4" name="Slide Number Placeholder 3"/>
          <p:cNvSpPr>
            <a:spLocks noGrp="1"/>
          </p:cNvSpPr>
          <p:nvPr>
            <p:ph type="sldNum" sz="quarter" idx="12"/>
          </p:nvPr>
        </p:nvSpPr>
        <p:spPr/>
        <p:txBody>
          <a:bodyPr/>
          <a:lstStyle/>
          <a:p>
            <a:fld id="{4CC11C21-2A17-4D34-B226-F1AC3F20DC1C}" type="slidenum">
              <a:rPr lang="en-US" smtClean="0"/>
              <a:pPr/>
              <a:t>45</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00400"/>
            <a:ext cx="6164908" cy="2256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7136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Bộ điều khiển vector ngắt lồng nhau (NIVC)</a:t>
            </a:r>
          </a:p>
        </p:txBody>
      </p:sp>
      <p:sp>
        <p:nvSpPr>
          <p:cNvPr id="3" name="Content Placeholder 2"/>
          <p:cNvSpPr>
            <a:spLocks noGrp="1"/>
          </p:cNvSpPr>
          <p:nvPr>
            <p:ph idx="1"/>
          </p:nvPr>
        </p:nvSpPr>
        <p:spPr/>
        <p:txBody>
          <a:bodyPr/>
          <a:lstStyle/>
          <a:p>
            <a:r>
              <a:rPr lang="en-US" sz="2800" smtClean="0"/>
              <a:t>Cấu hình và sử cụng NVIC: 3 bước</a:t>
            </a:r>
          </a:p>
          <a:p>
            <a:pPr lvl="1"/>
            <a:r>
              <a:rPr lang="en-US" sz="2400" smtClean="0"/>
              <a:t>Cấu hình bảng vector ngắt cho các nguồn ngắt muốn sử dụng</a:t>
            </a:r>
          </a:p>
          <a:p>
            <a:pPr lvl="2"/>
            <a:r>
              <a:rPr lang="en-US" sz="2000" smtClean="0"/>
              <a:t>ARM 7, 9 bắt đầu từ 0x00000000</a:t>
            </a:r>
          </a:p>
          <a:p>
            <a:pPr lvl="2"/>
            <a:r>
              <a:rPr lang="en-US" sz="2000" smtClean="0"/>
              <a:t>ARM Cortex bắt đầu từ 0x00000004</a:t>
            </a:r>
          </a:p>
          <a:p>
            <a:pPr lvl="1"/>
            <a:r>
              <a:rPr lang="en-US" sz="2400" smtClean="0"/>
              <a:t>Cấu hình các thanh ghi NVIC: cho phép và thiết lập các mức ưu tiên</a:t>
            </a:r>
          </a:p>
          <a:p>
            <a:pPr lvl="1"/>
            <a:r>
              <a:rPr lang="en-US" sz="2400" smtClean="0"/>
              <a:t>Cấu hình thiết bị ngoại vi và cho phép ngắt tương ứng</a:t>
            </a:r>
            <a:endParaRPr lang="en-US" sz="2400"/>
          </a:p>
        </p:txBody>
      </p:sp>
      <p:sp>
        <p:nvSpPr>
          <p:cNvPr id="4" name="Slide Number Placeholder 3"/>
          <p:cNvSpPr>
            <a:spLocks noGrp="1"/>
          </p:cNvSpPr>
          <p:nvPr>
            <p:ph type="sldNum" sz="quarter" idx="12"/>
          </p:nvPr>
        </p:nvSpPr>
        <p:spPr/>
        <p:txBody>
          <a:bodyPr/>
          <a:lstStyle/>
          <a:p>
            <a:fld id="{4CC11C21-2A17-4D34-B226-F1AC3F20DC1C}" type="slidenum">
              <a:rPr lang="en-US" smtClean="0"/>
              <a:pPr/>
              <a:t>46</a:t>
            </a:fld>
            <a:endParaRPr lang="en-US"/>
          </a:p>
        </p:txBody>
      </p:sp>
    </p:spTree>
    <p:extLst>
      <p:ext uri="{BB962C8B-B14F-4D97-AF65-F5344CB8AC3E}">
        <p14:creationId xmlns:p14="http://schemas.microsoft.com/office/powerpoint/2010/main" val="45427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Bộ điều khiển vector ngắt lồng nhau (NIVC)</a:t>
            </a:r>
          </a:p>
        </p:txBody>
      </p:sp>
      <p:sp>
        <p:nvSpPr>
          <p:cNvPr id="3" name="Content Placeholder 2"/>
          <p:cNvSpPr>
            <a:spLocks noGrp="1"/>
          </p:cNvSpPr>
          <p:nvPr>
            <p:ph idx="1"/>
          </p:nvPr>
        </p:nvSpPr>
        <p:spPr/>
        <p:txBody>
          <a:bodyPr/>
          <a:lstStyle/>
          <a:p>
            <a:r>
              <a:rPr lang="en-US" smtClean="0"/>
              <a:t>Bảng vector ngắt: </a:t>
            </a:r>
          </a:p>
          <a:p>
            <a:pPr lvl="1"/>
            <a:endParaRPr lang="en-US"/>
          </a:p>
        </p:txBody>
      </p:sp>
      <p:sp>
        <p:nvSpPr>
          <p:cNvPr id="4" name="Slide Number Placeholder 3"/>
          <p:cNvSpPr>
            <a:spLocks noGrp="1"/>
          </p:cNvSpPr>
          <p:nvPr>
            <p:ph type="sldNum" sz="quarter" idx="12"/>
          </p:nvPr>
        </p:nvSpPr>
        <p:spPr/>
        <p:txBody>
          <a:bodyPr/>
          <a:lstStyle/>
          <a:p>
            <a:fld id="{4CC11C21-2A17-4D34-B226-F1AC3F20DC1C}" type="slidenum">
              <a:rPr lang="en-US" smtClean="0"/>
              <a:pPr/>
              <a:t>47</a:t>
            </a:fld>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133600"/>
            <a:ext cx="8114382" cy="4572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82396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Bộ điều khiển vector ngắt lồng nhau (NIVC)</a:t>
            </a:r>
          </a:p>
        </p:txBody>
      </p:sp>
      <p:sp>
        <p:nvSpPr>
          <p:cNvPr id="3" name="Content Placeholder 2"/>
          <p:cNvSpPr>
            <a:spLocks noGrp="1"/>
          </p:cNvSpPr>
          <p:nvPr>
            <p:ph idx="1"/>
          </p:nvPr>
        </p:nvSpPr>
        <p:spPr>
          <a:xfrm>
            <a:off x="457200" y="1371600"/>
            <a:ext cx="8229600" cy="4525963"/>
          </a:xfrm>
        </p:spPr>
        <p:txBody>
          <a:bodyPr/>
          <a:lstStyle/>
          <a:p>
            <a:r>
              <a:rPr lang="en-US" smtClean="0"/>
              <a:t>Bảng vector ngắt (tiếp)</a:t>
            </a:r>
          </a:p>
          <a:p>
            <a:pPr lvl="1"/>
            <a:r>
              <a:rPr lang="en-US" smtClean="0"/>
              <a:t>Trong phần mềm, bảng vector ngắt thường được giữ trong chương trình khởi động</a:t>
            </a:r>
          </a:p>
          <a:p>
            <a:pPr lvl="2"/>
            <a:r>
              <a:rPr lang="en-US" smtClean="0"/>
              <a:t>Bằng cách định vị các địa chỉ ISR tại địa chỉ nền của bộ nhớ</a:t>
            </a:r>
            <a:endParaRPr lang="en-US"/>
          </a:p>
        </p:txBody>
      </p:sp>
      <p:sp>
        <p:nvSpPr>
          <p:cNvPr id="4" name="Slide Number Placeholder 3"/>
          <p:cNvSpPr>
            <a:spLocks noGrp="1"/>
          </p:cNvSpPr>
          <p:nvPr>
            <p:ph type="sldNum" sz="quarter" idx="12"/>
          </p:nvPr>
        </p:nvSpPr>
        <p:spPr/>
        <p:txBody>
          <a:bodyPr/>
          <a:lstStyle/>
          <a:p>
            <a:fld id="{4CC11C21-2A17-4D34-B226-F1AC3F20DC1C}" type="slidenum">
              <a:rPr lang="en-US" smtClean="0"/>
              <a:pPr/>
              <a:t>48</a:t>
            </a:fld>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5" y="3581400"/>
            <a:ext cx="8162925"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88761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Board </a:t>
            </a:r>
            <a:r>
              <a:rPr lang="en-US" dirty="0" err="1" smtClean="0"/>
              <a:t>phát</a:t>
            </a:r>
            <a:r>
              <a:rPr lang="en-US" dirty="0" smtClean="0"/>
              <a:t> </a:t>
            </a:r>
            <a:r>
              <a:rPr lang="en-US" dirty="0" err="1" smtClean="0"/>
              <a:t>triển</a:t>
            </a:r>
            <a:r>
              <a:rPr lang="en-US" dirty="0" smtClean="0"/>
              <a:t> </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CC11C21-2A17-4D34-B226-F1AC3F20DC1C}" type="slidenum">
              <a:rPr lang="en-US" smtClean="0"/>
              <a:pPr/>
              <a:t>49</a:t>
            </a:fld>
            <a:endParaRPr lang="en-US"/>
          </a:p>
        </p:txBody>
      </p:sp>
      <p:pic>
        <p:nvPicPr>
          <p:cNvPr id="1026" name="Picture 2" descr="Image result for stm32 dev board compon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1735808"/>
            <a:ext cx="4362450" cy="43624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waveshare.com/img/devkit/Open103V/Open103V-intr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312" y="1323885"/>
            <a:ext cx="7191375" cy="539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604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 </a:t>
            </a:r>
            <a:r>
              <a:rPr lang="en-US" dirty="0" err="1" smtClean="0"/>
              <a:t>xử</a:t>
            </a:r>
            <a:r>
              <a:rPr lang="en-US" dirty="0" smtClean="0"/>
              <a:t> </a:t>
            </a:r>
            <a:r>
              <a:rPr lang="en-US" dirty="0" err="1" smtClean="0"/>
              <a:t>lý</a:t>
            </a:r>
            <a:r>
              <a:rPr lang="en-US" dirty="0" smtClean="0"/>
              <a:t> ARM </a:t>
            </a:r>
            <a:r>
              <a:rPr lang="en-US" dirty="0" err="1" smtClean="0"/>
              <a:t>và</a:t>
            </a:r>
            <a:r>
              <a:rPr lang="en-US" dirty="0" smtClean="0"/>
              <a:t> vi </a:t>
            </a:r>
            <a:r>
              <a:rPr lang="en-US" dirty="0" err="1" smtClean="0"/>
              <a:t>điều</a:t>
            </a:r>
            <a:r>
              <a:rPr lang="en-US" dirty="0" smtClean="0"/>
              <a:t> </a:t>
            </a:r>
            <a:r>
              <a:rPr lang="en-US" dirty="0" err="1" smtClean="0"/>
              <a:t>khiển</a:t>
            </a:r>
            <a:r>
              <a:rPr lang="en-US" dirty="0" smtClean="0"/>
              <a:t> </a:t>
            </a:r>
            <a:r>
              <a:rPr lang="en-US" dirty="0" err="1" smtClean="0"/>
              <a:t>lõi</a:t>
            </a:r>
            <a:r>
              <a:rPr lang="en-US" dirty="0" smtClean="0"/>
              <a:t> ARM </a:t>
            </a:r>
            <a:endParaRPr lang="en-US" dirty="0"/>
          </a:p>
        </p:txBody>
      </p:sp>
      <p:pic>
        <p:nvPicPr>
          <p:cNvPr id="6" name="Content Placeholder 5"/>
          <p:cNvPicPr>
            <a:picLocks noGrp="1" noChangeAspect="1"/>
          </p:cNvPicPr>
          <p:nvPr>
            <p:ph idx="1"/>
          </p:nvPr>
        </p:nvPicPr>
        <p:blipFill>
          <a:blip r:embed="rId2"/>
          <a:stretch>
            <a:fillRect/>
          </a:stretch>
        </p:blipFill>
        <p:spPr>
          <a:xfrm>
            <a:off x="571500" y="1758156"/>
            <a:ext cx="8001000" cy="4210050"/>
          </a:xfrm>
          <a:prstGeom prst="rect">
            <a:avLst/>
          </a:prstGeom>
        </p:spPr>
      </p:pic>
      <p:sp>
        <p:nvSpPr>
          <p:cNvPr id="4" name="Slide Number Placeholder 3"/>
          <p:cNvSpPr>
            <a:spLocks noGrp="1"/>
          </p:cNvSpPr>
          <p:nvPr>
            <p:ph type="sldNum" sz="quarter" idx="12"/>
          </p:nvPr>
        </p:nvSpPr>
        <p:spPr/>
        <p:txBody>
          <a:bodyPr/>
          <a:lstStyle/>
          <a:p>
            <a:fld id="{4CC11C21-2A17-4D34-B226-F1AC3F20DC1C}" type="slidenum">
              <a:rPr lang="en-US" smtClean="0"/>
              <a:pPr/>
              <a:t>5</a:t>
            </a:fld>
            <a:endParaRPr lang="en-US"/>
          </a:p>
        </p:txBody>
      </p:sp>
    </p:spTree>
    <p:extLst>
      <p:ext uri="{BB962C8B-B14F-4D97-AF65-F5344CB8AC3E}">
        <p14:creationId xmlns:p14="http://schemas.microsoft.com/office/powerpoint/2010/main" val="463087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Tổng kết</a:t>
            </a:r>
            <a:endParaRPr lang="en-US"/>
          </a:p>
        </p:txBody>
      </p:sp>
      <p:sp>
        <p:nvSpPr>
          <p:cNvPr id="3" name="Content Placeholder 2"/>
          <p:cNvSpPr>
            <a:spLocks noGrp="1"/>
          </p:cNvSpPr>
          <p:nvPr>
            <p:ph idx="1"/>
          </p:nvPr>
        </p:nvSpPr>
        <p:spPr/>
        <p:txBody>
          <a:bodyPr>
            <a:normAutofit/>
          </a:bodyPr>
          <a:lstStyle/>
          <a:p>
            <a:r>
              <a:rPr lang="en-US" sz="2800" b="1" smtClean="0">
                <a:cs typeface="Arial" pitchFamily="34" charset="0"/>
              </a:rPr>
              <a:t>Q &amp; A</a:t>
            </a:r>
            <a:endParaRPr lang="en-US" smtClean="0"/>
          </a:p>
          <a:p>
            <a:endParaRPr lang="en-US"/>
          </a:p>
        </p:txBody>
      </p:sp>
      <p:sp>
        <p:nvSpPr>
          <p:cNvPr id="4" name="Slide Number Placeholder 3"/>
          <p:cNvSpPr>
            <a:spLocks noGrp="1"/>
          </p:cNvSpPr>
          <p:nvPr>
            <p:ph type="sldNum" sz="quarter" idx="12"/>
          </p:nvPr>
        </p:nvSpPr>
        <p:spPr/>
        <p:txBody>
          <a:bodyPr/>
          <a:lstStyle/>
          <a:p>
            <a:fld id="{4CC11C21-2A17-4D34-B226-F1AC3F20DC1C}" type="slidenum">
              <a:rPr lang="en-US" smtClean="0"/>
              <a:t>50</a:t>
            </a:fld>
            <a:endParaRPr lang="en-US"/>
          </a:p>
        </p:txBody>
      </p:sp>
    </p:spTree>
    <p:extLst>
      <p:ext uri="{BB962C8B-B14F-4D97-AF65-F5344CB8AC3E}">
        <p14:creationId xmlns:p14="http://schemas.microsoft.com/office/powerpoint/2010/main" val="25824690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 </a:t>
            </a:r>
            <a:r>
              <a:rPr lang="en-US" dirty="0" err="1" smtClean="0"/>
              <a:t>xử</a:t>
            </a:r>
            <a:r>
              <a:rPr lang="en-US" dirty="0" smtClean="0"/>
              <a:t> </a:t>
            </a:r>
            <a:r>
              <a:rPr lang="en-US" dirty="0" err="1" smtClean="0"/>
              <a:t>lý</a:t>
            </a:r>
            <a:r>
              <a:rPr lang="en-US" dirty="0" smtClean="0"/>
              <a:t> ARM </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CC11C21-2A17-4D34-B226-F1AC3F20DC1C}" type="slidenum">
              <a:rPr lang="en-US" smtClean="0"/>
              <a:pPr/>
              <a:t>6</a:t>
            </a:fld>
            <a:endParaRPr lang="en-US"/>
          </a:p>
        </p:txBody>
      </p:sp>
      <p:pic>
        <p:nvPicPr>
          <p:cNvPr id="5" name="Picture 4"/>
          <p:cNvPicPr>
            <a:picLocks noChangeAspect="1"/>
          </p:cNvPicPr>
          <p:nvPr/>
        </p:nvPicPr>
        <p:blipFill>
          <a:blip r:embed="rId2"/>
          <a:stretch>
            <a:fillRect/>
          </a:stretch>
        </p:blipFill>
        <p:spPr>
          <a:xfrm>
            <a:off x="876300" y="1600200"/>
            <a:ext cx="7391400" cy="4478687"/>
          </a:xfrm>
          <a:prstGeom prst="rect">
            <a:avLst/>
          </a:prstGeom>
        </p:spPr>
      </p:pic>
    </p:spTree>
    <p:extLst>
      <p:ext uri="{BB962C8B-B14F-4D97-AF65-F5344CB8AC3E}">
        <p14:creationId xmlns:p14="http://schemas.microsoft.com/office/powerpoint/2010/main" val="22272792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Tổng hợp các vi điều khiển lõi ARM</a:t>
            </a:r>
          </a:p>
        </p:txBody>
      </p:sp>
      <p:sp>
        <p:nvSpPr>
          <p:cNvPr id="4" name="Slide Number Placeholder 3"/>
          <p:cNvSpPr>
            <a:spLocks noGrp="1"/>
          </p:cNvSpPr>
          <p:nvPr>
            <p:ph type="sldNum" sz="quarter" idx="12"/>
          </p:nvPr>
        </p:nvSpPr>
        <p:spPr/>
        <p:txBody>
          <a:bodyPr/>
          <a:lstStyle/>
          <a:p>
            <a:fld id="{4CC11C21-2A17-4D34-B226-F1AC3F20DC1C}" type="slidenum">
              <a:rPr lang="en-US" smtClean="0"/>
              <a:pPr/>
              <a:t>7</a:t>
            </a:fld>
            <a:endParaRPr lang="en-US"/>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457200" y="1600200"/>
            <a:ext cx="8026863" cy="4114800"/>
          </a:xfrm>
          <a:prstGeom prst="rect">
            <a:avLst/>
          </a:prstGeom>
        </p:spPr>
      </p:pic>
    </p:spTree>
    <p:extLst>
      <p:ext uri="{BB962C8B-B14F-4D97-AF65-F5344CB8AC3E}">
        <p14:creationId xmlns:p14="http://schemas.microsoft.com/office/powerpoint/2010/main" val="10371362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hỗ</a:t>
            </a:r>
            <a:r>
              <a:rPr lang="en-US" dirty="0" smtClean="0"/>
              <a:t> </a:t>
            </a:r>
            <a:r>
              <a:rPr lang="en-US" dirty="0" err="1" smtClean="0"/>
              <a:t>trợ</a:t>
            </a:r>
            <a:r>
              <a:rPr lang="en-US" dirty="0" smtClean="0"/>
              <a:t> </a:t>
            </a:r>
            <a:r>
              <a:rPr lang="en-US" dirty="0" err="1" smtClean="0"/>
              <a:t>bởi</a:t>
            </a:r>
            <a:r>
              <a:rPr lang="en-US" dirty="0" smtClean="0"/>
              <a:t> chip ARM</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CC11C21-2A17-4D34-B226-F1AC3F20DC1C}" type="slidenum">
              <a:rPr lang="en-US" smtClean="0"/>
              <a:pPr/>
              <a:t>8</a:t>
            </a:fld>
            <a:endParaRPr lang="en-US"/>
          </a:p>
        </p:txBody>
      </p:sp>
      <p:pic>
        <p:nvPicPr>
          <p:cNvPr id="5" name="Picture 4"/>
          <p:cNvPicPr>
            <a:picLocks noChangeAspect="1"/>
          </p:cNvPicPr>
          <p:nvPr/>
        </p:nvPicPr>
        <p:blipFill>
          <a:blip r:embed="rId2"/>
          <a:stretch>
            <a:fillRect/>
          </a:stretch>
        </p:blipFill>
        <p:spPr>
          <a:xfrm>
            <a:off x="457200" y="1672643"/>
            <a:ext cx="8115300" cy="4568613"/>
          </a:xfrm>
          <a:prstGeom prst="rect">
            <a:avLst/>
          </a:prstGeom>
        </p:spPr>
      </p:pic>
    </p:spTree>
    <p:extLst>
      <p:ext uri="{BB962C8B-B14F-4D97-AF65-F5344CB8AC3E}">
        <p14:creationId xmlns:p14="http://schemas.microsoft.com/office/powerpoint/2010/main" val="14515894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hỗ</a:t>
            </a:r>
            <a:r>
              <a:rPr lang="en-US" dirty="0" smtClean="0"/>
              <a:t> </a:t>
            </a:r>
            <a:r>
              <a:rPr lang="en-US" dirty="0" err="1" smtClean="0"/>
              <a:t>trợ</a:t>
            </a:r>
            <a:r>
              <a:rPr lang="en-US" dirty="0" smtClean="0"/>
              <a:t> </a:t>
            </a:r>
            <a:r>
              <a:rPr lang="en-US" dirty="0" err="1" smtClean="0"/>
              <a:t>bởi</a:t>
            </a:r>
            <a:r>
              <a:rPr lang="en-US" dirty="0" smtClean="0"/>
              <a:t> chip ARM</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CC11C21-2A17-4D34-B226-F1AC3F20DC1C}" type="slidenum">
              <a:rPr lang="en-US" smtClean="0"/>
              <a:pPr/>
              <a:t>9</a:t>
            </a:fld>
            <a:endParaRPr lang="en-US"/>
          </a:p>
        </p:txBody>
      </p:sp>
      <p:pic>
        <p:nvPicPr>
          <p:cNvPr id="5" name="Picture 4"/>
          <p:cNvPicPr>
            <a:picLocks noChangeAspect="1"/>
          </p:cNvPicPr>
          <p:nvPr/>
        </p:nvPicPr>
        <p:blipFill>
          <a:blip r:embed="rId3"/>
          <a:stretch>
            <a:fillRect/>
          </a:stretch>
        </p:blipFill>
        <p:spPr>
          <a:xfrm>
            <a:off x="609600" y="1387446"/>
            <a:ext cx="7658100" cy="5383702"/>
          </a:xfrm>
          <a:prstGeom prst="rect">
            <a:avLst/>
          </a:prstGeom>
        </p:spPr>
      </p:pic>
    </p:spTree>
    <p:extLst>
      <p:ext uri="{BB962C8B-B14F-4D97-AF65-F5344CB8AC3E}">
        <p14:creationId xmlns:p14="http://schemas.microsoft.com/office/powerpoint/2010/main" val="37702054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6027</TotalTime>
  <Words>2373</Words>
  <Application>Microsoft Office PowerPoint</Application>
  <PresentationFormat>On-screen Show (4:3)</PresentationFormat>
  <Paragraphs>311</Paragraphs>
  <Slides>50</Slides>
  <Notes>9</Notes>
  <HiddenSlides>16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新細明體</vt:lpstr>
      <vt:lpstr>Arial</vt:lpstr>
      <vt:lpstr>Calibri</vt:lpstr>
      <vt:lpstr>Office Theme</vt:lpstr>
      <vt:lpstr>VI ĐIỀU KHIỂN LÕI ARM</vt:lpstr>
      <vt:lpstr>Compilation Process </vt:lpstr>
      <vt:lpstr>Nội dung</vt:lpstr>
      <vt:lpstr>Vi xử lý ARM và vi điều khiển lõi ARM</vt:lpstr>
      <vt:lpstr>Vi xử lý ARM và vi điều khiển lõi ARM </vt:lpstr>
      <vt:lpstr>Vi xử lý ARM </vt:lpstr>
      <vt:lpstr>Tổng hợp các vi điều khiển lõi ARM</vt:lpstr>
      <vt:lpstr>Các sản phẩm hỗ trợ bởi chip ARM</vt:lpstr>
      <vt:lpstr>Các sản phẩm hỗ trợ bởi chip ARM</vt:lpstr>
      <vt:lpstr>Kiến trúc ARM Cortex M3</vt:lpstr>
      <vt:lpstr>Vi xử lý ARM và vi điều khiển lõi ARM</vt:lpstr>
      <vt:lpstr>Vi xử lý ARM và vi điều khiển ARM</vt:lpstr>
      <vt:lpstr>Kiến trúc ARM Cortex M3</vt:lpstr>
      <vt:lpstr>Kiến trúc ARM Cortex M3</vt:lpstr>
      <vt:lpstr>Bộ xử lý Cortex và đơn vị xử lý trung tâm Cortex (Cortex CPU)</vt:lpstr>
      <vt:lpstr>Cortex CPU</vt:lpstr>
      <vt:lpstr>Kiến trúc đường ống lệnh</vt:lpstr>
      <vt:lpstr>Mô hình pipeline</vt:lpstr>
      <vt:lpstr>Mô hình lập trình</vt:lpstr>
      <vt:lpstr>Các thanh ghi đặc biệt </vt:lpstr>
      <vt:lpstr>Thanh ghi xPSR</vt:lpstr>
      <vt:lpstr>Thanh ghi xPSR</vt:lpstr>
      <vt:lpstr>Chế độ hoạt động </vt:lpstr>
      <vt:lpstr>Chế độ hoạt động </vt:lpstr>
      <vt:lpstr>Tập lệnh ARM &amp; Thumb</vt:lpstr>
      <vt:lpstr>Tập lệnh Thumb-2</vt:lpstr>
      <vt:lpstr>Tập lệnh Thumb-2</vt:lpstr>
      <vt:lpstr>Bản đồ bộ nhớ</vt:lpstr>
      <vt:lpstr>Bit-banding</vt:lpstr>
      <vt:lpstr>Bộ xử lý Cortex</vt:lpstr>
      <vt:lpstr>Mô hình bộ nhớ</vt:lpstr>
      <vt:lpstr>Kiến trúc bộ nhớ</vt:lpstr>
      <vt:lpstr>Kiến trúc bộ nhớ</vt:lpstr>
      <vt:lpstr>Kiến trúc bộ nhớ</vt:lpstr>
      <vt:lpstr>BUS và ma trận BUS</vt:lpstr>
      <vt:lpstr>Hệ thống định thời (Timer)</vt:lpstr>
      <vt:lpstr>Xử lý ngắt</vt:lpstr>
      <vt:lpstr>Lập trình Assembly in Keil </vt:lpstr>
      <vt:lpstr>Lập trình Cortex-M</vt:lpstr>
      <vt:lpstr>Lập trình Cortex M</vt:lpstr>
      <vt:lpstr>Quy trình khởi động </vt:lpstr>
      <vt:lpstr>Bộ điều khiển vector ngắt lồng nhau (NIVC)</vt:lpstr>
      <vt:lpstr>Bộ điều khiển vector ngắt lồng nhau (NIVC)</vt:lpstr>
      <vt:lpstr>Bộ điều khiển vector ngắt lồng nhau (NIVC)</vt:lpstr>
      <vt:lpstr>Bộ điều khiển vector ngắt lồng nhau (NIVC)</vt:lpstr>
      <vt:lpstr>Bộ điều khiển vector ngắt lồng nhau (NIVC)</vt:lpstr>
      <vt:lpstr>Bộ điều khiển vector ngắt lồng nhau (NIVC)</vt:lpstr>
      <vt:lpstr>Bộ điều khiển vector ngắt lồng nhau (NIVC)</vt:lpstr>
      <vt:lpstr>Board phát triển </vt:lpstr>
      <vt:lpstr>Tổng kết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KỸ THUẬT LẬP TRÌNH</dc:title>
  <dc:creator>Windows User</dc:creator>
  <cp:lastModifiedBy>Trieu Quan</cp:lastModifiedBy>
  <cp:revision>186</cp:revision>
  <dcterms:created xsi:type="dcterms:W3CDTF">2014-07-11T21:36:01Z</dcterms:created>
  <dcterms:modified xsi:type="dcterms:W3CDTF">2019-08-11T15:27:53Z</dcterms:modified>
</cp:coreProperties>
</file>